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notesSlides/notesSlide2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5"/>
  </p:notesMasterIdLst>
  <p:sldIdLst>
    <p:sldId id="289" r:id="rId2"/>
    <p:sldId id="302" r:id="rId3"/>
    <p:sldId id="304" r:id="rId4"/>
    <p:sldId id="287" r:id="rId5"/>
    <p:sldId id="293" r:id="rId6"/>
    <p:sldId id="294" r:id="rId7"/>
    <p:sldId id="301" r:id="rId8"/>
    <p:sldId id="288" r:id="rId9"/>
    <p:sldId id="303" r:id="rId10"/>
    <p:sldId id="270" r:id="rId11"/>
    <p:sldId id="264" r:id="rId12"/>
    <p:sldId id="279" r:id="rId13"/>
    <p:sldId id="295" r:id="rId14"/>
    <p:sldId id="290" r:id="rId15"/>
    <p:sldId id="278" r:id="rId16"/>
    <p:sldId id="296" r:id="rId17"/>
    <p:sldId id="271" r:id="rId18"/>
    <p:sldId id="283" r:id="rId19"/>
    <p:sldId id="275" r:id="rId20"/>
    <p:sldId id="273" r:id="rId21"/>
    <p:sldId id="282" r:id="rId22"/>
    <p:sldId id="298" r:id="rId23"/>
    <p:sldId id="274" r:id="rId24"/>
    <p:sldId id="257" r:id="rId25"/>
    <p:sldId id="276" r:id="rId26"/>
    <p:sldId id="281" r:id="rId27"/>
    <p:sldId id="300" r:id="rId28"/>
    <p:sldId id="284" r:id="rId29"/>
    <p:sldId id="299" r:id="rId30"/>
    <p:sldId id="277" r:id="rId31"/>
    <p:sldId id="280" r:id="rId32"/>
    <p:sldId id="291" r:id="rId33"/>
    <p:sldId id="292" r:id="rId3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472393-F34D-4DC8-92E5-273B17241BF6}">
          <p14:sldIdLst>
            <p14:sldId id="289"/>
            <p14:sldId id="302"/>
            <p14:sldId id="304"/>
            <p14:sldId id="287"/>
            <p14:sldId id="293"/>
            <p14:sldId id="294"/>
            <p14:sldId id="301"/>
            <p14:sldId id="288"/>
            <p14:sldId id="303"/>
            <p14:sldId id="270"/>
            <p14:sldId id="264"/>
            <p14:sldId id="279"/>
            <p14:sldId id="295"/>
            <p14:sldId id="290"/>
            <p14:sldId id="278"/>
            <p14:sldId id="296"/>
            <p14:sldId id="271"/>
            <p14:sldId id="283"/>
            <p14:sldId id="275"/>
            <p14:sldId id="273"/>
            <p14:sldId id="282"/>
            <p14:sldId id="298"/>
            <p14:sldId id="274"/>
            <p14:sldId id="257"/>
            <p14:sldId id="276"/>
            <p14:sldId id="281"/>
            <p14:sldId id="300"/>
            <p14:sldId id="284"/>
            <p14:sldId id="299"/>
            <p14:sldId id="277"/>
            <p14:sldId id="280"/>
            <p14:sldId id="291"/>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el Chavez" initials="AC [17]"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84541" autoAdjust="0"/>
  </p:normalViewPr>
  <p:slideViewPr>
    <p:cSldViewPr snapToGrid="0">
      <p:cViewPr varScale="1">
        <p:scale>
          <a:sx n="86" d="100"/>
          <a:sy n="86" d="100"/>
        </p:scale>
        <p:origin x="96" y="20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gcfs\FacMainthds\jcattles\Climate%20Action\Climate%20Change%20Conference%202020\Gunnison%20County_GHG_BAFT_John%20Cattl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2780965719338846"/>
          <c:y val="2.8872002776166448E-2"/>
        </c:manualLayout>
      </c:layout>
      <c:overlay val="0"/>
      <c:spPr>
        <a:noFill/>
        <a:ln>
          <a:solidFill>
            <a:sysClr val="window" lastClr="FFFFFF"/>
          </a:solid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Forecasts'!$R$36</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Forecasts'!$R$38,'Scenario Forecasts'!$R$39,'Scenario Forecasts'!$R$40,'Scenario Forecasts'!$R$41)</c:f>
              <c:numCache>
                <c:formatCode>0</c:formatCode>
                <c:ptCount val="4"/>
                <c:pt idx="0">
                  <c:v>96804.60697736431</c:v>
                </c:pt>
                <c:pt idx="1">
                  <c:v>92920.162145903596</c:v>
                </c:pt>
                <c:pt idx="2">
                  <c:v>92779.16587562926</c:v>
                </c:pt>
                <c:pt idx="3">
                  <c:v>91815.935599653691</c:v>
                </c:pt>
              </c:numCache>
            </c:numRef>
          </c:val>
          <c:extLst>
            <c:ext xmlns:c16="http://schemas.microsoft.com/office/drawing/2014/chart" uri="{C3380CC4-5D6E-409C-BE32-E72D297353CC}">
              <c16:uniqueId val="{00000000-1F98-4C18-ACBC-2FAA36EF0379}"/>
            </c:ext>
          </c:extLst>
        </c:ser>
        <c:ser>
          <c:idx val="1"/>
          <c:order val="1"/>
          <c:tx>
            <c:strRef>
              <c:f>'Scenario Forecasts'!$S$36</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Forecasts'!$S$38,'Scenario Forecasts'!$S$39,'Scenario Forecasts'!$S$40,'Scenario Forecasts'!$S$41)</c:f>
              <c:numCache>
                <c:formatCode>0</c:formatCode>
                <c:ptCount val="4"/>
                <c:pt idx="0">
                  <c:v>72214.430941377082</c:v>
                </c:pt>
                <c:pt idx="1">
                  <c:v>76108.595383854816</c:v>
                </c:pt>
                <c:pt idx="2">
                  <c:v>79418.655692734203</c:v>
                </c:pt>
                <c:pt idx="3">
                  <c:v>81942.463492153009</c:v>
                </c:pt>
              </c:numCache>
            </c:numRef>
          </c:val>
          <c:extLst>
            <c:ext xmlns:c16="http://schemas.microsoft.com/office/drawing/2014/chart" uri="{C3380CC4-5D6E-409C-BE32-E72D297353CC}">
              <c16:uniqueId val="{00000001-1F98-4C18-ACBC-2FAA36EF0379}"/>
            </c:ext>
          </c:extLst>
        </c:ser>
        <c:ser>
          <c:idx val="3"/>
          <c:order val="2"/>
          <c:tx>
            <c:strRef>
              <c:f>'Scenario Forecasts'!$A$50:$G$50</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Forecasts'!$F$53,'Scenario Forecasts'!$F$58,'Scenario Forecasts'!$F$63,'Scenario Forecasts'!$F$68)</c:f>
              <c:numCache>
                <c:formatCode>#,##0</c:formatCode>
                <c:ptCount val="4"/>
                <c:pt idx="0">
                  <c:v>78127.595842145762</c:v>
                </c:pt>
                <c:pt idx="1">
                  <c:v>70621.833239292129</c:v>
                </c:pt>
                <c:pt idx="2">
                  <c:v>64156.641626272518</c:v>
                </c:pt>
                <c:pt idx="3">
                  <c:v>58071.976503616497</c:v>
                </c:pt>
              </c:numCache>
            </c:numRef>
          </c:val>
          <c:extLst>
            <c:ext xmlns:c16="http://schemas.microsoft.com/office/drawing/2014/chart" uri="{C3380CC4-5D6E-409C-BE32-E72D297353CC}">
              <c16:uniqueId val="{00000002-1F98-4C18-ACBC-2FAA36EF0379}"/>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F98-4C18-ACBC-2FAA36EF03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1F98-4C18-ACBC-2FAA36EF0379}"/>
            </c:ext>
          </c:extLst>
        </c:ser>
        <c:ser>
          <c:idx val="5"/>
          <c:order val="4"/>
          <c:tx>
            <c:strRef>
              <c:f>'Community-Wide Totals'!$N$2</c:f>
              <c:strCache>
                <c:ptCount val="1"/>
                <c:pt idx="0">
                  <c:v>Landfill</c:v>
                </c:pt>
              </c:strCache>
            </c:strRef>
          </c:tx>
          <c:spPr>
            <a:solidFill>
              <a:srgbClr val="A94D0F">
                <a:alpha val="67843"/>
              </a:srgbClr>
            </a:solidFill>
            <a:ln>
              <a:solidFill>
                <a:sysClr val="windowText" lastClr="000000"/>
              </a:solidFill>
            </a:ln>
            <a:effectLst/>
          </c:spPr>
          <c:dLbls>
            <c:dLbl>
              <c:idx val="0"/>
              <c:layout>
                <c:manualLayout>
                  <c:x val="-8.565091550962058E-17"/>
                  <c:y val="-7.88510675110008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F98-4C18-ACBC-2FAA36EF037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Totals'!$N$3:$N$6</c:f>
              <c:numCache>
                <c:formatCode>#,##0_);\(#,##0\)</c:formatCode>
                <c:ptCount val="4"/>
                <c:pt idx="0">
                  <c:v>21495</c:v>
                </c:pt>
                <c:pt idx="1">
                  <c:v>22885.569118522762</c:v>
                </c:pt>
                <c:pt idx="2">
                  <c:v>24459.418253607928</c:v>
                </c:pt>
                <c:pt idx="3">
                  <c:v>26015.666864642306</c:v>
                </c:pt>
              </c:numCache>
            </c:numRef>
          </c:val>
          <c:extLst>
            <c:ext xmlns:c16="http://schemas.microsoft.com/office/drawing/2014/chart" uri="{C3380CC4-5D6E-409C-BE32-E72D297353CC}">
              <c16:uniqueId val="{00000006-1F98-4C18-ACBC-2FAA36EF0379}"/>
            </c:ext>
          </c:extLst>
        </c:ser>
        <c:dLbls>
          <c:showLegendKey val="0"/>
          <c:showVal val="1"/>
          <c:showCatName val="0"/>
          <c:showSerName val="0"/>
          <c:showPercent val="0"/>
          <c:showBubbleSize val="0"/>
        </c:dLbls>
        <c:axId val="631510768"/>
        <c:axId val="773859736"/>
      </c:area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2.0512892877637598E-3"/>
              <c:y val="0.6265542972101708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1" i="0" u="none" strike="noStrike" kern="1200" spc="0" baseline="0">
                <a:solidFill>
                  <a:schemeClr val="tx1">
                    <a:lumMod val="65000"/>
                    <a:lumOff val="35000"/>
                  </a:schemeClr>
                </a:solidFill>
                <a:latin typeface="+mn-lt"/>
                <a:ea typeface="+mn-ea"/>
                <a:cs typeface="+mn-cs"/>
              </a:defRPr>
            </a:pPr>
            <a:r>
              <a:rPr lang="en-US" sz="2600" b="1"/>
              <a:t>Surface Travel </a:t>
            </a:r>
            <a:r>
              <a:rPr lang="en-US" sz="2600" b="1" u="sng"/>
              <a:t>GHG Emissions</a:t>
            </a:r>
            <a:r>
              <a:rPr lang="en-US" sz="2600" b="1"/>
              <a:t> (2015-2030)</a:t>
            </a:r>
          </a:p>
        </c:rich>
      </c:tx>
      <c:layout>
        <c:manualLayout>
          <c:xMode val="edge"/>
          <c:yMode val="edge"/>
          <c:x val="0.245556821540662"/>
          <c:y val="1.93305989648021E-2"/>
        </c:manualLayout>
      </c:layout>
      <c:overlay val="1"/>
      <c:spPr>
        <a:noFill/>
        <a:ln>
          <a:noFill/>
        </a:ln>
        <a:effectLst/>
      </c:spPr>
      <c:txPr>
        <a:bodyPr rot="0" spcFirstLastPara="1" vertOverflow="ellipsis" vert="horz" wrap="square" anchor="ctr" anchorCtr="1"/>
        <a:lstStyle/>
        <a:p>
          <a:pPr>
            <a:defRPr sz="2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70920734346299"/>
          <c:y val="0.10009097899901399"/>
          <c:w val="0.80871441241952002"/>
          <c:h val="0.81702848735918998"/>
        </c:manualLayout>
      </c:layout>
      <c:barChart>
        <c:barDir val="col"/>
        <c:grouping val="stacked"/>
        <c:varyColors val="0"/>
        <c:ser>
          <c:idx val="0"/>
          <c:order val="0"/>
          <c:tx>
            <c:v>Gasoline</c:v>
          </c:tx>
          <c:spPr>
            <a:solidFill>
              <a:srgbClr val="A2C0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('Surface Transport for forecast'!$A$107,'Surface Transport for forecast'!$A$112,'Surface Transport for forecast'!$A$117,'Surface Transport for forecast'!$A$122)</c:f>
              <c:numCache>
                <c:formatCode>General</c:formatCode>
                <c:ptCount val="4"/>
                <c:pt idx="0">
                  <c:v>2015</c:v>
                </c:pt>
                <c:pt idx="1">
                  <c:v>2020</c:v>
                </c:pt>
                <c:pt idx="2">
                  <c:v>2025</c:v>
                </c:pt>
                <c:pt idx="3">
                  <c:v>2030</c:v>
                </c:pt>
              </c:numCache>
            </c:numRef>
          </c:cat>
          <c:val>
            <c:numRef>
              <c:f>('Surface Transport for forecast'!$D$107,'Surface Transport for forecast'!$D$112,'Surface Transport for forecast'!$D$117,'Surface Transport for forecast'!$D$122)</c:f>
              <c:numCache>
                <c:formatCode>#,##0_);\(#,##0\)</c:formatCode>
                <c:ptCount val="4"/>
                <c:pt idx="0">
                  <c:v>59896.083233509809</c:v>
                </c:pt>
                <c:pt idx="1">
                  <c:v>53501.732836828385</c:v>
                </c:pt>
                <c:pt idx="2">
                  <c:v>48018.628976011627</c:v>
                </c:pt>
                <c:pt idx="3">
                  <c:v>42932.940267551385</c:v>
                </c:pt>
              </c:numCache>
            </c:numRef>
          </c:val>
          <c:extLst>
            <c:ext xmlns:c16="http://schemas.microsoft.com/office/drawing/2014/chart" uri="{C3380CC4-5D6E-409C-BE32-E72D297353CC}">
              <c16:uniqueId val="{00000000-40CA-46A7-BFEE-EAA1E229C33E}"/>
            </c:ext>
          </c:extLst>
        </c:ser>
        <c:ser>
          <c:idx val="1"/>
          <c:order val="1"/>
          <c:tx>
            <c:v>Diesel</c:v>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('Surface Transport for forecast'!$A$107,'Surface Transport for forecast'!$A$112,'Surface Transport for forecast'!$A$117,'Surface Transport for forecast'!$A$122)</c:f>
              <c:numCache>
                <c:formatCode>General</c:formatCode>
                <c:ptCount val="4"/>
                <c:pt idx="0">
                  <c:v>2015</c:v>
                </c:pt>
                <c:pt idx="1">
                  <c:v>2020</c:v>
                </c:pt>
                <c:pt idx="2">
                  <c:v>2025</c:v>
                </c:pt>
                <c:pt idx="3">
                  <c:v>2030</c:v>
                </c:pt>
              </c:numCache>
            </c:numRef>
          </c:cat>
          <c:val>
            <c:numRef>
              <c:f>('Surface Transport for forecast'!$E$107,'Surface Transport for forecast'!$E$112,'Surface Transport for forecast'!$E$117,'Surface Transport for forecast'!$E$122)</c:f>
              <c:numCache>
                <c:formatCode>#,##0_);\(#,##0\)</c:formatCode>
                <c:ptCount val="4"/>
                <c:pt idx="0">
                  <c:v>18231.51260863596</c:v>
                </c:pt>
                <c:pt idx="1">
                  <c:v>16392.481495947908</c:v>
                </c:pt>
                <c:pt idx="2">
                  <c:v>14795.404434064085</c:v>
                </c:pt>
                <c:pt idx="3">
                  <c:v>13289.646005748858</c:v>
                </c:pt>
              </c:numCache>
            </c:numRef>
          </c:val>
          <c:extLst>
            <c:ext xmlns:c16="http://schemas.microsoft.com/office/drawing/2014/chart" uri="{C3380CC4-5D6E-409C-BE32-E72D297353CC}">
              <c16:uniqueId val="{00000001-40CA-46A7-BFEE-EAA1E229C33E}"/>
            </c:ext>
          </c:extLst>
        </c:ser>
        <c:dLbls>
          <c:dLblPos val="ctr"/>
          <c:showLegendKey val="0"/>
          <c:showVal val="1"/>
          <c:showCatName val="0"/>
          <c:showSerName val="0"/>
          <c:showPercent val="0"/>
          <c:showBubbleSize val="0"/>
        </c:dLbls>
        <c:gapWidth val="150"/>
        <c:overlap val="100"/>
        <c:axId val="625563752"/>
        <c:axId val="625562968"/>
      </c:barChart>
      <c:catAx>
        <c:axId val="625563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5562968"/>
        <c:crosses val="autoZero"/>
        <c:auto val="1"/>
        <c:lblAlgn val="ctr"/>
        <c:lblOffset val="100"/>
        <c:noMultiLvlLbl val="0"/>
      </c:catAx>
      <c:valAx>
        <c:axId val="625562968"/>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200" b="1" i="0" u="none" strike="noStrike" kern="1200" baseline="0">
                    <a:solidFill>
                      <a:sysClr val="windowText" lastClr="000000"/>
                    </a:solidFill>
                    <a:latin typeface="+mn-lt"/>
                    <a:ea typeface="+mn-ea"/>
                    <a:cs typeface="+mn-cs"/>
                  </a:defRPr>
                </a:pPr>
                <a:r>
                  <a:rPr lang="en-US" sz="2200" b="1" i="0" baseline="0">
                    <a:effectLst/>
                  </a:rPr>
                  <a:t>GHGs (mt CO</a:t>
                </a:r>
                <a:r>
                  <a:rPr lang="en-US" sz="2200" b="1" i="0" baseline="-25000">
                    <a:effectLst/>
                  </a:rPr>
                  <a:t>2</a:t>
                </a:r>
                <a:r>
                  <a:rPr lang="en-US" sz="2200" b="1" i="0" baseline="0">
                    <a:effectLst/>
                  </a:rPr>
                  <a:t>e)</a:t>
                </a:r>
                <a:endParaRPr lang="en-US" sz="2200">
                  <a:effectLst/>
                </a:endParaRPr>
              </a:p>
            </c:rich>
          </c:tx>
          <c:layout>
            <c:manualLayout>
              <c:xMode val="edge"/>
              <c:yMode val="edge"/>
              <c:x val="0"/>
              <c:y val="0.3296412020093212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200" b="1" i="0" u="none" strike="noStrike" kern="1200" baseline="0">
                  <a:solidFill>
                    <a:sysClr val="windowText" lastClr="000000"/>
                  </a:solidFill>
                  <a:latin typeface="+mn-lt"/>
                  <a:ea typeface="+mn-ea"/>
                  <a:cs typeface="+mn-cs"/>
                </a:defRPr>
              </a:pPr>
              <a:endParaRPr lang="en-US"/>
            </a:p>
          </c:txPr>
        </c:title>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5563752"/>
        <c:crosses val="autoZero"/>
        <c:crossBetween val="between"/>
      </c:valAx>
      <c:spPr>
        <a:noFill/>
        <a:ln>
          <a:noFill/>
        </a:ln>
        <a:effectLst/>
      </c:spPr>
    </c:plotArea>
    <c:legend>
      <c:legendPos val="t"/>
      <c:layout>
        <c:manualLayout>
          <c:xMode val="edge"/>
          <c:yMode val="edge"/>
          <c:x val="0.192595883469766"/>
          <c:y val="0.109659423704369"/>
          <c:w val="0.34422979468683501"/>
          <c:h val="0.12313973372152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38562350171426296"/>
          <c:y val="2.344101657098666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Forecasts'!$R$36</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Forecasts'!$R$38,'Scenario Forecasts'!$R$39,'Scenario Forecasts'!$R$40,'Scenario Forecasts'!$R$41)</c:f>
              <c:numCache>
                <c:formatCode>0</c:formatCode>
                <c:ptCount val="4"/>
                <c:pt idx="0">
                  <c:v>96804.60697736431</c:v>
                </c:pt>
                <c:pt idx="1">
                  <c:v>92428.359341941963</c:v>
                </c:pt>
                <c:pt idx="2">
                  <c:v>90038.428273396319</c:v>
                </c:pt>
                <c:pt idx="3">
                  <c:v>87719.723482132467</c:v>
                </c:pt>
              </c:numCache>
            </c:numRef>
          </c:val>
          <c:extLst>
            <c:ext xmlns:c16="http://schemas.microsoft.com/office/drawing/2014/chart" uri="{C3380CC4-5D6E-409C-BE32-E72D297353CC}">
              <c16:uniqueId val="{00000000-0DE6-4722-BF63-28E3EA668F45}"/>
            </c:ext>
          </c:extLst>
        </c:ser>
        <c:ser>
          <c:idx val="1"/>
          <c:order val="1"/>
          <c:tx>
            <c:strRef>
              <c:f>'Scenario Forecasts'!$S$36</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Forecasts'!$S$38,'Scenario Forecasts'!$S$39,'Scenario Forecasts'!$S$40,'Scenario Forecasts'!$S$41)</c:f>
              <c:numCache>
                <c:formatCode>0</c:formatCode>
                <c:ptCount val="4"/>
                <c:pt idx="0">
                  <c:v>72214.430941377082</c:v>
                </c:pt>
                <c:pt idx="1">
                  <c:v>75785.26077714753</c:v>
                </c:pt>
                <c:pt idx="2">
                  <c:v>77532.279921627094</c:v>
                </c:pt>
                <c:pt idx="3">
                  <c:v>79023.689445698648</c:v>
                </c:pt>
              </c:numCache>
            </c:numRef>
          </c:val>
          <c:extLst>
            <c:ext xmlns:c16="http://schemas.microsoft.com/office/drawing/2014/chart" uri="{C3380CC4-5D6E-409C-BE32-E72D297353CC}">
              <c16:uniqueId val="{00000001-0DE6-4722-BF63-28E3EA668F45}"/>
            </c:ext>
          </c:extLst>
        </c:ser>
        <c:ser>
          <c:idx val="3"/>
          <c:order val="2"/>
          <c:tx>
            <c:strRef>
              <c:f>'Scenario Forecasts'!$A$50:$G$50</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Forecasts'!$F$53,'Scenario Forecasts'!$F$58,'Scenario Forecasts'!$F$63,'Scenario Forecasts'!$F$68)</c:f>
              <c:numCache>
                <c:formatCode>#,##0</c:formatCode>
                <c:ptCount val="4"/>
                <c:pt idx="0">
                  <c:v>78127.595842145762</c:v>
                </c:pt>
                <c:pt idx="1">
                  <c:v>67148.905484706615</c:v>
                </c:pt>
                <c:pt idx="2">
                  <c:v>58124.961820795106</c:v>
                </c:pt>
                <c:pt idx="3">
                  <c:v>50242.298379729189</c:v>
                </c:pt>
              </c:numCache>
            </c:numRef>
          </c:val>
          <c:extLst>
            <c:ext xmlns:c16="http://schemas.microsoft.com/office/drawing/2014/chart" uri="{C3380CC4-5D6E-409C-BE32-E72D297353CC}">
              <c16:uniqueId val="{00000002-0DE6-4722-BF63-28E3EA668F45}"/>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DE6-4722-BF63-28E3EA668F4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0DE6-4722-BF63-28E3EA668F45}"/>
            </c:ext>
          </c:extLst>
        </c:ser>
        <c:ser>
          <c:idx val="5"/>
          <c:order val="4"/>
          <c:tx>
            <c:strRef>
              <c:f>'Community-Wide Totals'!$N$2</c:f>
              <c:strCache>
                <c:ptCount val="1"/>
                <c:pt idx="0">
                  <c:v>Landfill</c:v>
                </c:pt>
              </c:strCache>
            </c:strRef>
          </c:tx>
          <c:spPr>
            <a:solidFill>
              <a:srgbClr val="A94D0F">
                <a:alpha val="67843"/>
              </a:srgbClr>
            </a:solidFill>
            <a:ln>
              <a:solidFill>
                <a:sysClr val="windowText" lastClr="000000"/>
              </a:solidFill>
            </a:ln>
            <a:effectLst/>
          </c:spPr>
          <c:dLbls>
            <c:dLbl>
              <c:idx val="0"/>
              <c:layout>
                <c:manualLayout>
                  <c:x val="-8.565091550962058E-17"/>
                  <c:y val="-7.88510675110008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DE6-4722-BF63-28E3EA668F4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Totals'!$N$3:$N$6</c:f>
              <c:numCache>
                <c:formatCode>#,##0_);\(#,##0\)</c:formatCode>
                <c:ptCount val="4"/>
                <c:pt idx="0">
                  <c:v>21495</c:v>
                </c:pt>
                <c:pt idx="1">
                  <c:v>22885.569118522762</c:v>
                </c:pt>
                <c:pt idx="2">
                  <c:v>24459.418253607928</c:v>
                </c:pt>
                <c:pt idx="3">
                  <c:v>26015.666864642306</c:v>
                </c:pt>
              </c:numCache>
            </c:numRef>
          </c:val>
          <c:extLst>
            <c:ext xmlns:c16="http://schemas.microsoft.com/office/drawing/2014/chart" uri="{C3380CC4-5D6E-409C-BE32-E72D297353CC}">
              <c16:uniqueId val="{00000006-0DE6-4722-BF63-28E3EA668F45}"/>
            </c:ext>
          </c:extLst>
        </c:ser>
        <c:dLbls>
          <c:showLegendKey val="0"/>
          <c:showVal val="1"/>
          <c:showCatName val="0"/>
          <c:showSerName val="0"/>
          <c:showPercent val="0"/>
          <c:showBubbleSize val="0"/>
        </c:dLbls>
        <c:axId val="631510768"/>
        <c:axId val="773859736"/>
      </c:areaChart>
      <c:lineChart>
        <c:grouping val="standard"/>
        <c:varyColors val="0"/>
        <c:ser>
          <c:idx val="6"/>
          <c:order val="5"/>
          <c:tx>
            <c:v>20% reduction</c:v>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0DE6-4722-BF63-28E3EA668F45}"/>
                </c:ext>
              </c:extLst>
            </c:dLbl>
            <c:dLbl>
              <c:idx val="1"/>
              <c:delete val="1"/>
              <c:extLst>
                <c:ext xmlns:c15="http://schemas.microsoft.com/office/drawing/2012/chart" uri="{CE6537A1-D6FC-4f65-9D91-7224C49458BB}"/>
                <c:ext xmlns:c16="http://schemas.microsoft.com/office/drawing/2014/chart" uri="{C3380CC4-5D6E-409C-BE32-E72D297353CC}">
                  <c16:uniqueId val="{00000008-0DE6-4722-BF63-28E3EA668F45}"/>
                </c:ext>
              </c:extLst>
            </c:dLbl>
            <c:dLbl>
              <c:idx val="2"/>
              <c:layout>
                <c:manualLayout>
                  <c:x val="-2.4218114743564337E-2"/>
                  <c:y val="-1.836524098810540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DE6-4722-BF63-28E3EA668F45}"/>
                </c:ext>
              </c:extLst>
            </c:dLbl>
            <c:dLbl>
              <c:idx val="3"/>
              <c:delete val="1"/>
              <c:extLst>
                <c:ext xmlns:c15="http://schemas.microsoft.com/office/drawing/2012/chart" uri="{CE6537A1-D6FC-4f65-9D91-7224C49458BB}"/>
                <c:ext xmlns:c16="http://schemas.microsoft.com/office/drawing/2014/chart" uri="{C3380CC4-5D6E-409C-BE32-E72D297353CC}">
                  <c16:uniqueId val="{0000000A-0DE6-4722-BF63-28E3EA668F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Totals'!$AJ$3,'Community-Wide Totals'!$AJ$4,'Community-Wide Totals'!$AJ$5,'Community-Wide Totals'!$AJ$6)</c:f>
              <c:numCache>
                <c:formatCode>#,##0</c:formatCode>
                <c:ptCount val="4"/>
                <c:pt idx="0">
                  <c:v>218532.36031223732</c:v>
                </c:pt>
                <c:pt idx="1">
                  <c:v>218532</c:v>
                </c:pt>
                <c:pt idx="2">
                  <c:v>218532</c:v>
                </c:pt>
                <c:pt idx="3">
                  <c:v>218532</c:v>
                </c:pt>
              </c:numCache>
            </c:numRef>
          </c:val>
          <c:smooth val="0"/>
          <c:extLst>
            <c:ext xmlns:c16="http://schemas.microsoft.com/office/drawing/2014/chart" uri="{C3380CC4-5D6E-409C-BE32-E72D297353CC}">
              <c16:uniqueId val="{0000000B-0DE6-4722-BF63-28E3EA668F45}"/>
            </c:ext>
          </c:extLst>
        </c:ser>
        <c:ser>
          <c:idx val="2"/>
          <c:order val="6"/>
          <c:tx>
            <c:strRef>
              <c:f>'Community-Wide Totals'!$AK$2</c:f>
              <c:strCache>
                <c:ptCount val="1"/>
                <c:pt idx="0">
                  <c:v>40% redcution</c:v>
                </c:pt>
              </c:strCache>
            </c:strRef>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C-0DE6-4722-BF63-28E3EA668F45}"/>
                </c:ext>
              </c:extLst>
            </c:dLbl>
            <c:dLbl>
              <c:idx val="1"/>
              <c:layout>
                <c:manualLayout>
                  <c:x val="0.25465987338260132"/>
                  <c:y val="-1.836524098810538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DE6-4722-BF63-28E3EA668F45}"/>
                </c:ext>
              </c:extLst>
            </c:dLbl>
            <c:dLbl>
              <c:idx val="2"/>
              <c:delete val="1"/>
              <c:extLst>
                <c:ext xmlns:c15="http://schemas.microsoft.com/office/drawing/2012/chart" uri="{CE6537A1-D6FC-4f65-9D91-7224C49458BB}"/>
                <c:ext xmlns:c16="http://schemas.microsoft.com/office/drawing/2014/chart" uri="{C3380CC4-5D6E-409C-BE32-E72D297353CC}">
                  <c16:uniqueId val="{0000000E-0DE6-4722-BF63-28E3EA668F45}"/>
                </c:ext>
              </c:extLst>
            </c:dLbl>
            <c:dLbl>
              <c:idx val="3"/>
              <c:delete val="1"/>
              <c:extLst>
                <c:ext xmlns:c15="http://schemas.microsoft.com/office/drawing/2012/chart" uri="{CE6537A1-D6FC-4f65-9D91-7224C49458BB}"/>
                <c:ext xmlns:c16="http://schemas.microsoft.com/office/drawing/2014/chart" uri="{C3380CC4-5D6E-409C-BE32-E72D297353CC}">
                  <c16:uniqueId val="{0000000F-0DE6-4722-BF63-28E3EA668F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Totals'!$AK$3,'Community-Wide Totals'!$AK$4,'Community-Wide Totals'!$AK$5,'Community-Wide Totals'!$AK$6)</c:f>
              <c:numCache>
                <c:formatCode>0</c:formatCode>
                <c:ptCount val="4"/>
                <c:pt idx="0">
                  <c:v>163899.27023417797</c:v>
                </c:pt>
                <c:pt idx="1">
                  <c:v>163899</c:v>
                </c:pt>
                <c:pt idx="2">
                  <c:v>163899</c:v>
                </c:pt>
                <c:pt idx="3">
                  <c:v>163899</c:v>
                </c:pt>
              </c:numCache>
            </c:numRef>
          </c:val>
          <c:smooth val="0"/>
          <c:extLst>
            <c:ext xmlns:c16="http://schemas.microsoft.com/office/drawing/2014/chart" uri="{C3380CC4-5D6E-409C-BE32-E72D297353CC}">
              <c16:uniqueId val="{00000010-0DE6-4722-BF63-28E3EA668F45}"/>
            </c:ext>
          </c:extLst>
        </c:ser>
        <c:ser>
          <c:idx val="7"/>
          <c:order val="7"/>
          <c:tx>
            <c:strRef>
              <c:f>'Community-Wide Totals'!$AL$2</c:f>
              <c:strCache>
                <c:ptCount val="1"/>
                <c:pt idx="0">
                  <c:v>60% reduction</c:v>
                </c:pt>
              </c:strCache>
            </c:strRef>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1-0DE6-4722-BF63-28E3EA668F45}"/>
                </c:ext>
              </c:extLst>
            </c:dLbl>
            <c:dLbl>
              <c:idx val="1"/>
              <c:delete val="1"/>
              <c:extLst>
                <c:ext xmlns:c15="http://schemas.microsoft.com/office/drawing/2012/chart" uri="{CE6537A1-D6FC-4f65-9D91-7224C49458BB}"/>
                <c:ext xmlns:c16="http://schemas.microsoft.com/office/drawing/2014/chart" uri="{C3380CC4-5D6E-409C-BE32-E72D297353CC}">
                  <c16:uniqueId val="{00000012-0DE6-4722-BF63-28E3EA668F45}"/>
                </c:ext>
              </c:extLst>
            </c:dLbl>
            <c:dLbl>
              <c:idx val="2"/>
              <c:layout>
                <c:manualLayout>
                  <c:x val="-2.9005377215834641E-2"/>
                  <c:y val="-1.99639953328796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0DE6-4722-BF63-28E3EA668F45}"/>
                </c:ext>
              </c:extLst>
            </c:dLbl>
            <c:dLbl>
              <c:idx val="3"/>
              <c:delete val="1"/>
              <c:extLst>
                <c:ext xmlns:c15="http://schemas.microsoft.com/office/drawing/2012/chart" uri="{CE6537A1-D6FC-4f65-9D91-7224C49458BB}"/>
                <c:ext xmlns:c16="http://schemas.microsoft.com/office/drawing/2014/chart" uri="{C3380CC4-5D6E-409C-BE32-E72D297353CC}">
                  <c16:uniqueId val="{00000014-0DE6-4722-BF63-28E3EA668F4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Totals'!$AL$3,'Community-Wide Totals'!$AL$4,'Community-Wide Totals'!$AL$5,'Community-Wide Totals'!$AL$6)</c:f>
              <c:numCache>
                <c:formatCode>General</c:formatCode>
                <c:ptCount val="4"/>
                <c:pt idx="0" formatCode="0">
                  <c:v>109266.18015611866</c:v>
                </c:pt>
                <c:pt idx="1">
                  <c:v>109266</c:v>
                </c:pt>
                <c:pt idx="2">
                  <c:v>109266</c:v>
                </c:pt>
                <c:pt idx="3">
                  <c:v>109266</c:v>
                </c:pt>
              </c:numCache>
            </c:numRef>
          </c:val>
          <c:smooth val="0"/>
          <c:extLst>
            <c:ext xmlns:c16="http://schemas.microsoft.com/office/drawing/2014/chart" uri="{C3380CC4-5D6E-409C-BE32-E72D297353CC}">
              <c16:uniqueId val="{00000015-0DE6-4722-BF63-28E3EA668F45}"/>
            </c:ext>
          </c:extLst>
        </c:ser>
        <c:dLbls>
          <c:showLegendKey val="0"/>
          <c:showVal val="1"/>
          <c:showCatName val="0"/>
          <c:showSerName val="0"/>
          <c:showPercent val="0"/>
          <c:showBubbleSize val="0"/>
        </c:dLbls>
        <c:marker val="1"/>
        <c:smooth val="0"/>
        <c:axId val="631510768"/>
        <c:axId val="773859736"/>
      </c:line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4.2373895073460642E-2"/>
              <c:y val="0.2952703239552099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2780965719338846"/>
          <c:y val="2.8872002776166448E-2"/>
        </c:manualLayout>
      </c:layout>
      <c:overlay val="0"/>
      <c:spPr>
        <a:noFill/>
        <a:ln>
          <a:solidFill>
            <a:sysClr val="window" lastClr="FFFFFF"/>
          </a:solid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Forecasts'!$R$36</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Forecasts'!$R$38,'Scenario Forecasts'!$R$39,'Scenario Forecasts'!$R$40,'Scenario Forecasts'!$R$41)</c:f>
              <c:numCache>
                <c:formatCode>0</c:formatCode>
                <c:ptCount val="4"/>
                <c:pt idx="0">
                  <c:v>96804.60697736431</c:v>
                </c:pt>
                <c:pt idx="1">
                  <c:v>92920.162145903596</c:v>
                </c:pt>
                <c:pt idx="2">
                  <c:v>92779.16587562926</c:v>
                </c:pt>
                <c:pt idx="3">
                  <c:v>91815.935599653691</c:v>
                </c:pt>
              </c:numCache>
            </c:numRef>
          </c:val>
          <c:extLst>
            <c:ext xmlns:c16="http://schemas.microsoft.com/office/drawing/2014/chart" uri="{C3380CC4-5D6E-409C-BE32-E72D297353CC}">
              <c16:uniqueId val="{00000000-1F98-4C18-ACBC-2FAA36EF0379}"/>
            </c:ext>
          </c:extLst>
        </c:ser>
        <c:ser>
          <c:idx val="1"/>
          <c:order val="1"/>
          <c:tx>
            <c:strRef>
              <c:f>'Scenario Forecasts'!$S$36</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Forecasts'!$S$38,'Scenario Forecasts'!$S$39,'Scenario Forecasts'!$S$40,'Scenario Forecasts'!$S$41)</c:f>
              <c:numCache>
                <c:formatCode>0</c:formatCode>
                <c:ptCount val="4"/>
                <c:pt idx="0">
                  <c:v>72214.430941377082</c:v>
                </c:pt>
                <c:pt idx="1">
                  <c:v>76108.595383854816</c:v>
                </c:pt>
                <c:pt idx="2">
                  <c:v>79418.655692734203</c:v>
                </c:pt>
                <c:pt idx="3">
                  <c:v>81942.463492153009</c:v>
                </c:pt>
              </c:numCache>
            </c:numRef>
          </c:val>
          <c:extLst>
            <c:ext xmlns:c16="http://schemas.microsoft.com/office/drawing/2014/chart" uri="{C3380CC4-5D6E-409C-BE32-E72D297353CC}">
              <c16:uniqueId val="{00000001-1F98-4C18-ACBC-2FAA36EF0379}"/>
            </c:ext>
          </c:extLst>
        </c:ser>
        <c:ser>
          <c:idx val="3"/>
          <c:order val="2"/>
          <c:tx>
            <c:strRef>
              <c:f>'Scenario Forecasts'!$A$50:$G$50</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Forecasts'!$F$53,'Scenario Forecasts'!$F$58,'Scenario Forecasts'!$F$63,'Scenario Forecasts'!$F$68)</c:f>
              <c:numCache>
                <c:formatCode>#,##0</c:formatCode>
                <c:ptCount val="4"/>
                <c:pt idx="0">
                  <c:v>78127.595842145762</c:v>
                </c:pt>
                <c:pt idx="1">
                  <c:v>70621.833239292129</c:v>
                </c:pt>
                <c:pt idx="2">
                  <c:v>64156.641626272518</c:v>
                </c:pt>
                <c:pt idx="3">
                  <c:v>58071.976503616497</c:v>
                </c:pt>
              </c:numCache>
            </c:numRef>
          </c:val>
          <c:extLst>
            <c:ext xmlns:c16="http://schemas.microsoft.com/office/drawing/2014/chart" uri="{C3380CC4-5D6E-409C-BE32-E72D297353CC}">
              <c16:uniqueId val="{00000002-1F98-4C18-ACBC-2FAA36EF0379}"/>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F98-4C18-ACBC-2FAA36EF03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1F98-4C18-ACBC-2FAA36EF0379}"/>
            </c:ext>
          </c:extLst>
        </c:ser>
        <c:ser>
          <c:idx val="5"/>
          <c:order val="4"/>
          <c:tx>
            <c:strRef>
              <c:f>'Community-Wide Totals'!$N$2</c:f>
              <c:strCache>
                <c:ptCount val="1"/>
                <c:pt idx="0">
                  <c:v>Landfill</c:v>
                </c:pt>
              </c:strCache>
            </c:strRef>
          </c:tx>
          <c:spPr>
            <a:solidFill>
              <a:srgbClr val="A94D0F">
                <a:alpha val="67843"/>
              </a:srgbClr>
            </a:solidFill>
            <a:ln>
              <a:solidFill>
                <a:sysClr val="windowText" lastClr="000000"/>
              </a:solidFill>
            </a:ln>
            <a:effectLst/>
          </c:spPr>
          <c:dLbls>
            <c:dLbl>
              <c:idx val="0"/>
              <c:layout>
                <c:manualLayout>
                  <c:x val="-8.565091550962058E-17"/>
                  <c:y val="-7.88510675110008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F98-4C18-ACBC-2FAA36EF037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Totals'!$N$3:$N$6</c:f>
              <c:numCache>
                <c:formatCode>#,##0_);\(#,##0\)</c:formatCode>
                <c:ptCount val="4"/>
                <c:pt idx="0">
                  <c:v>21495</c:v>
                </c:pt>
                <c:pt idx="1">
                  <c:v>22885.569118522762</c:v>
                </c:pt>
                <c:pt idx="2">
                  <c:v>24459.418253607928</c:v>
                </c:pt>
                <c:pt idx="3">
                  <c:v>26015.666864642306</c:v>
                </c:pt>
              </c:numCache>
            </c:numRef>
          </c:val>
          <c:extLst>
            <c:ext xmlns:c16="http://schemas.microsoft.com/office/drawing/2014/chart" uri="{C3380CC4-5D6E-409C-BE32-E72D297353CC}">
              <c16:uniqueId val="{00000006-1F98-4C18-ACBC-2FAA36EF0379}"/>
            </c:ext>
          </c:extLst>
        </c:ser>
        <c:dLbls>
          <c:showLegendKey val="0"/>
          <c:showVal val="1"/>
          <c:showCatName val="0"/>
          <c:showSerName val="0"/>
          <c:showPercent val="0"/>
          <c:showBubbleSize val="0"/>
        </c:dLbls>
        <c:axId val="631510768"/>
        <c:axId val="773859736"/>
      </c:area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2.0512892877637598E-3"/>
              <c:y val="0.6265542972101708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38562353287302559"/>
          <c:y val="2.856972667036181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Forecasts'!$R$41</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Forecasts'!$R$43,'Scenario Forecasts'!$R$44,'Scenario Forecasts'!$R$45,'Scenario Forecasts'!$R$46)</c:f>
              <c:numCache>
                <c:formatCode>0</c:formatCode>
                <c:ptCount val="4"/>
                <c:pt idx="0">
                  <c:v>96804.60697736431</c:v>
                </c:pt>
                <c:pt idx="1">
                  <c:v>85230.41316112403</c:v>
                </c:pt>
                <c:pt idx="2">
                  <c:v>88365.765980584139</c:v>
                </c:pt>
                <c:pt idx="3">
                  <c:v>90605.722101236286</c:v>
                </c:pt>
              </c:numCache>
            </c:numRef>
          </c:val>
          <c:extLst>
            <c:ext xmlns:c16="http://schemas.microsoft.com/office/drawing/2014/chart" uri="{C3380CC4-5D6E-409C-BE32-E72D297353CC}">
              <c16:uniqueId val="{00000000-EEDB-47E2-BD1F-E4369873913C}"/>
            </c:ext>
          </c:extLst>
        </c:ser>
        <c:ser>
          <c:idx val="1"/>
          <c:order val="1"/>
          <c:tx>
            <c:strRef>
              <c:f>'Scenario Forecasts'!$S$41</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Forecasts'!$S$43,'Scenario Forecasts'!$S$44,'Scenario Forecasts'!$S$45,'Scenario Forecasts'!$S$46)</c:f>
              <c:numCache>
                <c:formatCode>0</c:formatCode>
                <c:ptCount val="4"/>
                <c:pt idx="0">
                  <c:v>72214.430941377082</c:v>
                </c:pt>
                <c:pt idx="1">
                  <c:v>71052.987844322939</c:v>
                </c:pt>
                <c:pt idx="2">
                  <c:v>76381.031578905531</c:v>
                </c:pt>
                <c:pt idx="3">
                  <c:v>81080.120515640592</c:v>
                </c:pt>
              </c:numCache>
            </c:numRef>
          </c:val>
          <c:extLst>
            <c:ext xmlns:c16="http://schemas.microsoft.com/office/drawing/2014/chart" uri="{C3380CC4-5D6E-409C-BE32-E72D297353CC}">
              <c16:uniqueId val="{00000001-EEDB-47E2-BD1F-E4369873913C}"/>
            </c:ext>
          </c:extLst>
        </c:ser>
        <c:ser>
          <c:idx val="3"/>
          <c:order val="2"/>
          <c:tx>
            <c:strRef>
              <c:f>'Scenario Forecasts'!$A$55:$G$55</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Forecasts'!$F$58,'Scenario Forecasts'!$F$63,'Scenario Forecasts'!$F$68,'Scenario Forecasts'!$F$73)</c:f>
              <c:numCache>
                <c:formatCode>#,##0</c:formatCode>
                <c:ptCount val="4"/>
                <c:pt idx="0">
                  <c:v>78127.595842145762</c:v>
                </c:pt>
                <c:pt idx="1">
                  <c:v>70621.833239292129</c:v>
                </c:pt>
                <c:pt idx="2">
                  <c:v>64156.641626272518</c:v>
                </c:pt>
                <c:pt idx="3">
                  <c:v>58071.976503616497</c:v>
                </c:pt>
              </c:numCache>
            </c:numRef>
          </c:val>
          <c:extLst>
            <c:ext xmlns:c16="http://schemas.microsoft.com/office/drawing/2014/chart" uri="{C3380CC4-5D6E-409C-BE32-E72D297353CC}">
              <c16:uniqueId val="{00000002-EEDB-47E2-BD1F-E4369873913C}"/>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EEDB-47E2-BD1F-E4369873913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EEDB-47E2-BD1F-E4369873913C}"/>
            </c:ext>
          </c:extLst>
        </c:ser>
        <c:ser>
          <c:idx val="5"/>
          <c:order val="4"/>
          <c:tx>
            <c:strRef>
              <c:f>'Community-Wide Totals'!$N$2</c:f>
              <c:strCache>
                <c:ptCount val="1"/>
                <c:pt idx="0">
                  <c:v>Landfill</c:v>
                </c:pt>
              </c:strCache>
            </c:strRef>
          </c:tx>
          <c:spPr>
            <a:solidFill>
              <a:srgbClr val="B3870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Forecasts'!$K$58,'Scenario Forecasts'!$K$63,'Scenario Forecasts'!$K$68,'Scenario Forecasts'!$K$73)</c:f>
              <c:numCache>
                <c:formatCode>_(* #,##0.00_);_(* \(#,##0.00\);_(* "-"??_);_(@_)</c:formatCode>
                <c:ptCount val="4"/>
                <c:pt idx="0">
                  <c:v>21495</c:v>
                </c:pt>
                <c:pt idx="1">
                  <c:v>22885.569118522762</c:v>
                </c:pt>
                <c:pt idx="2">
                  <c:v>15015.636865889906</c:v>
                </c:pt>
                <c:pt idx="3">
                  <c:v>5926.3689117655185</c:v>
                </c:pt>
              </c:numCache>
            </c:numRef>
          </c:val>
          <c:extLst>
            <c:ext xmlns:c16="http://schemas.microsoft.com/office/drawing/2014/chart" uri="{C3380CC4-5D6E-409C-BE32-E72D297353CC}">
              <c16:uniqueId val="{00000005-EEDB-47E2-BD1F-E4369873913C}"/>
            </c:ext>
          </c:extLst>
        </c:ser>
        <c:dLbls>
          <c:showLegendKey val="0"/>
          <c:showVal val="1"/>
          <c:showCatName val="0"/>
          <c:showSerName val="0"/>
          <c:showPercent val="0"/>
          <c:showBubbleSize val="0"/>
        </c:dLbls>
        <c:axId val="631510768"/>
        <c:axId val="773859736"/>
      </c:area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5.8768869236615149E-3"/>
              <c:y val="0.26512495546111953"/>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38562350171426296"/>
          <c:y val="2.3441016570986663E-2"/>
        </c:manualLayout>
      </c:layout>
      <c:overlay val="0"/>
      <c:spPr>
        <a:noFill/>
        <a:ln>
          <a:solidFill>
            <a:sysClr val="window" lastClr="FFFFFF"/>
          </a:solid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Forecasts'!$R$36</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Forecasts'!$R$38,'Scenario Forecasts'!$R$39,'Scenario Forecasts'!$R$40,'Scenario Forecasts'!$R$41)</c:f>
              <c:numCache>
                <c:formatCode>0</c:formatCode>
                <c:ptCount val="4"/>
                <c:pt idx="0">
                  <c:v>96804.60697736431</c:v>
                </c:pt>
                <c:pt idx="1">
                  <c:v>87438.959898734654</c:v>
                </c:pt>
                <c:pt idx="2">
                  <c:v>67332.193461042756</c:v>
                </c:pt>
                <c:pt idx="3">
                  <c:v>55066.814152296181</c:v>
                </c:pt>
              </c:numCache>
            </c:numRef>
          </c:val>
          <c:extLst>
            <c:ext xmlns:c16="http://schemas.microsoft.com/office/drawing/2014/chart" uri="{C3380CC4-5D6E-409C-BE32-E72D297353CC}">
              <c16:uniqueId val="{00000000-BA9B-4EEA-B10B-554BFF08842A}"/>
            </c:ext>
          </c:extLst>
        </c:ser>
        <c:ser>
          <c:idx val="1"/>
          <c:order val="1"/>
          <c:tx>
            <c:strRef>
              <c:f>'Scenario Forecasts'!$S$36</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Forecasts'!$S$38,'Scenario Forecasts'!$S$39,'Scenario Forecasts'!$S$40,'Scenario Forecasts'!$S$41)</c:f>
              <c:numCache>
                <c:formatCode>0</c:formatCode>
                <c:ptCount val="4"/>
                <c:pt idx="0">
                  <c:v>72214.430941377082</c:v>
                </c:pt>
                <c:pt idx="1">
                  <c:v>70974.971826427951</c:v>
                </c:pt>
                <c:pt idx="2">
                  <c:v>54230.184958670659</c:v>
                </c:pt>
                <c:pt idx="3">
                  <c:v>43867.740409830833</c:v>
                </c:pt>
              </c:numCache>
            </c:numRef>
          </c:val>
          <c:extLst>
            <c:ext xmlns:c16="http://schemas.microsoft.com/office/drawing/2014/chart" uri="{C3380CC4-5D6E-409C-BE32-E72D297353CC}">
              <c16:uniqueId val="{00000001-BA9B-4EEA-B10B-554BFF08842A}"/>
            </c:ext>
          </c:extLst>
        </c:ser>
        <c:ser>
          <c:idx val="3"/>
          <c:order val="2"/>
          <c:tx>
            <c:strRef>
              <c:f>'Scenario Forecasts'!$A$50:$G$50</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Forecasts'!$F$53,'Scenario Forecasts'!$F$58,'Scenario Forecasts'!$F$63,'Scenario Forecasts'!$F$68)</c:f>
              <c:numCache>
                <c:formatCode>#,##0</c:formatCode>
                <c:ptCount val="4"/>
                <c:pt idx="0">
                  <c:v>78127.595842145762</c:v>
                </c:pt>
                <c:pt idx="1">
                  <c:v>70621.833239292129</c:v>
                </c:pt>
                <c:pt idx="2">
                  <c:v>64156.641626272518</c:v>
                </c:pt>
                <c:pt idx="3">
                  <c:v>58071.976503616497</c:v>
                </c:pt>
              </c:numCache>
            </c:numRef>
          </c:val>
          <c:extLst>
            <c:ext xmlns:c16="http://schemas.microsoft.com/office/drawing/2014/chart" uri="{C3380CC4-5D6E-409C-BE32-E72D297353CC}">
              <c16:uniqueId val="{00000002-BA9B-4EEA-B10B-554BFF08842A}"/>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BA9B-4EEA-B10B-554BFF08842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BA9B-4EEA-B10B-554BFF08842A}"/>
            </c:ext>
          </c:extLst>
        </c:ser>
        <c:ser>
          <c:idx val="5"/>
          <c:order val="4"/>
          <c:tx>
            <c:strRef>
              <c:f>'Community-Wide Totals'!$N$2</c:f>
              <c:strCache>
                <c:ptCount val="1"/>
                <c:pt idx="0">
                  <c:v>Landfill</c:v>
                </c:pt>
              </c:strCache>
            </c:strRef>
          </c:tx>
          <c:spPr>
            <a:solidFill>
              <a:srgbClr val="A94D0F">
                <a:alpha val="67843"/>
              </a:srgbClr>
            </a:solidFill>
            <a:ln>
              <a:solidFill>
                <a:sysClr val="windowText" lastClr="000000"/>
              </a:solidFill>
            </a:ln>
            <a:effectLst/>
          </c:spPr>
          <c:dLbls>
            <c:dLbl>
              <c:idx val="0"/>
              <c:layout>
                <c:manualLayout>
                  <c:x val="-8.565091550962058E-17"/>
                  <c:y val="-7.88510675110008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BA9B-4EEA-B10B-554BFF08842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Totals'!$N$3:$N$6</c:f>
              <c:numCache>
                <c:formatCode>#,##0_);\(#,##0\)</c:formatCode>
                <c:ptCount val="4"/>
                <c:pt idx="0">
                  <c:v>21495</c:v>
                </c:pt>
                <c:pt idx="1">
                  <c:v>22885.569118522762</c:v>
                </c:pt>
                <c:pt idx="2">
                  <c:v>24459.418253607928</c:v>
                </c:pt>
                <c:pt idx="3">
                  <c:v>26015.666864642306</c:v>
                </c:pt>
              </c:numCache>
            </c:numRef>
          </c:val>
          <c:extLst>
            <c:ext xmlns:c16="http://schemas.microsoft.com/office/drawing/2014/chart" uri="{C3380CC4-5D6E-409C-BE32-E72D297353CC}">
              <c16:uniqueId val="{00000006-BA9B-4EEA-B10B-554BFF08842A}"/>
            </c:ext>
          </c:extLst>
        </c:ser>
        <c:dLbls>
          <c:showLegendKey val="0"/>
          <c:showVal val="1"/>
          <c:showCatName val="0"/>
          <c:showSerName val="0"/>
          <c:showPercent val="0"/>
          <c:showBubbleSize val="0"/>
        </c:dLbls>
        <c:axId val="631510768"/>
        <c:axId val="773859736"/>
      </c:areaChart>
      <c:lineChart>
        <c:grouping val="standard"/>
        <c:varyColors val="0"/>
        <c:ser>
          <c:idx val="6"/>
          <c:order val="5"/>
          <c:tx>
            <c:v>20% reduction</c:v>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BA9B-4EEA-B10B-554BFF08842A}"/>
                </c:ext>
              </c:extLst>
            </c:dLbl>
            <c:dLbl>
              <c:idx val="1"/>
              <c:delete val="1"/>
              <c:extLst>
                <c:ext xmlns:c15="http://schemas.microsoft.com/office/drawing/2012/chart" uri="{CE6537A1-D6FC-4f65-9D91-7224C49458BB}"/>
                <c:ext xmlns:c16="http://schemas.microsoft.com/office/drawing/2014/chart" uri="{C3380CC4-5D6E-409C-BE32-E72D297353CC}">
                  <c16:uniqueId val="{00000008-BA9B-4EEA-B10B-554BFF08842A}"/>
                </c:ext>
              </c:extLst>
            </c:dLbl>
            <c:dLbl>
              <c:idx val="2"/>
              <c:layout>
                <c:manualLayout>
                  <c:x val="-2.4218114743564337E-2"/>
                  <c:y val="-1.836524098810540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BA9B-4EEA-B10B-554BFF08842A}"/>
                </c:ext>
              </c:extLst>
            </c:dLbl>
            <c:dLbl>
              <c:idx val="3"/>
              <c:delete val="1"/>
              <c:extLst>
                <c:ext xmlns:c15="http://schemas.microsoft.com/office/drawing/2012/chart" uri="{CE6537A1-D6FC-4f65-9D91-7224C49458BB}"/>
                <c:ext xmlns:c16="http://schemas.microsoft.com/office/drawing/2014/chart" uri="{C3380CC4-5D6E-409C-BE32-E72D297353CC}">
                  <c16:uniqueId val="{0000000A-BA9B-4EEA-B10B-554BFF0884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Totals'!$AJ$3,'Community-Wide Totals'!$AJ$4,'Community-Wide Totals'!$AJ$5,'Community-Wide Totals'!$AJ$6)</c:f>
              <c:numCache>
                <c:formatCode>#,##0</c:formatCode>
                <c:ptCount val="4"/>
                <c:pt idx="0">
                  <c:v>218532.36031223732</c:v>
                </c:pt>
                <c:pt idx="1">
                  <c:v>218532</c:v>
                </c:pt>
                <c:pt idx="2">
                  <c:v>218532</c:v>
                </c:pt>
                <c:pt idx="3">
                  <c:v>218532</c:v>
                </c:pt>
              </c:numCache>
            </c:numRef>
          </c:val>
          <c:smooth val="0"/>
          <c:extLst>
            <c:ext xmlns:c16="http://schemas.microsoft.com/office/drawing/2014/chart" uri="{C3380CC4-5D6E-409C-BE32-E72D297353CC}">
              <c16:uniqueId val="{0000000B-BA9B-4EEA-B10B-554BFF08842A}"/>
            </c:ext>
          </c:extLst>
        </c:ser>
        <c:ser>
          <c:idx val="2"/>
          <c:order val="6"/>
          <c:tx>
            <c:strRef>
              <c:f>'Community-Wide Totals'!$AK$2</c:f>
              <c:strCache>
                <c:ptCount val="1"/>
                <c:pt idx="0">
                  <c:v>40% redcution</c:v>
                </c:pt>
              </c:strCache>
            </c:strRef>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C-BA9B-4EEA-B10B-554BFF08842A}"/>
                </c:ext>
              </c:extLst>
            </c:dLbl>
            <c:dLbl>
              <c:idx val="1"/>
              <c:layout>
                <c:manualLayout>
                  <c:x val="0.25465987338260132"/>
                  <c:y val="-1.836524098810538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BA9B-4EEA-B10B-554BFF08842A}"/>
                </c:ext>
              </c:extLst>
            </c:dLbl>
            <c:dLbl>
              <c:idx val="2"/>
              <c:delete val="1"/>
              <c:extLst>
                <c:ext xmlns:c15="http://schemas.microsoft.com/office/drawing/2012/chart" uri="{CE6537A1-D6FC-4f65-9D91-7224C49458BB}"/>
                <c:ext xmlns:c16="http://schemas.microsoft.com/office/drawing/2014/chart" uri="{C3380CC4-5D6E-409C-BE32-E72D297353CC}">
                  <c16:uniqueId val="{0000000E-BA9B-4EEA-B10B-554BFF08842A}"/>
                </c:ext>
              </c:extLst>
            </c:dLbl>
            <c:dLbl>
              <c:idx val="3"/>
              <c:delete val="1"/>
              <c:extLst>
                <c:ext xmlns:c15="http://schemas.microsoft.com/office/drawing/2012/chart" uri="{CE6537A1-D6FC-4f65-9D91-7224C49458BB}"/>
                <c:ext xmlns:c16="http://schemas.microsoft.com/office/drawing/2014/chart" uri="{C3380CC4-5D6E-409C-BE32-E72D297353CC}">
                  <c16:uniqueId val="{0000000F-BA9B-4EEA-B10B-554BFF0884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Totals'!$AK$3,'Community-Wide Totals'!$AK$4,'Community-Wide Totals'!$AK$5,'Community-Wide Totals'!$AK$6)</c:f>
              <c:numCache>
                <c:formatCode>0</c:formatCode>
                <c:ptCount val="4"/>
                <c:pt idx="0">
                  <c:v>163899.27023417797</c:v>
                </c:pt>
                <c:pt idx="1">
                  <c:v>163899</c:v>
                </c:pt>
                <c:pt idx="2">
                  <c:v>163899</c:v>
                </c:pt>
                <c:pt idx="3">
                  <c:v>163899</c:v>
                </c:pt>
              </c:numCache>
            </c:numRef>
          </c:val>
          <c:smooth val="0"/>
          <c:extLst>
            <c:ext xmlns:c16="http://schemas.microsoft.com/office/drawing/2014/chart" uri="{C3380CC4-5D6E-409C-BE32-E72D297353CC}">
              <c16:uniqueId val="{00000010-BA9B-4EEA-B10B-554BFF08842A}"/>
            </c:ext>
          </c:extLst>
        </c:ser>
        <c:dLbls>
          <c:showLegendKey val="0"/>
          <c:showVal val="1"/>
          <c:showCatName val="0"/>
          <c:showSerName val="0"/>
          <c:showPercent val="0"/>
          <c:showBubbleSize val="0"/>
        </c:dLbls>
        <c:marker val="1"/>
        <c:smooth val="0"/>
        <c:axId val="631510768"/>
        <c:axId val="773859736"/>
      </c:line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4.2373895073460642E-2"/>
              <c:y val="0.2952703239552099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Buildings GHG Emissions, by sector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v>Residential</c:v>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E7D-47E9-A659-2EDED1B33984}"/>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E7D-47E9-A659-2EDED1B33984}"/>
              </c:ext>
            </c:extLst>
          </c:dPt>
          <c:dLbls>
            <c:dLbl>
              <c:idx val="0"/>
              <c:layout>
                <c:manualLayout>
                  <c:x val="-0.16617767444215653"/>
                  <c:y val="-5.1466087429649903E-3"/>
                </c:manualLayout>
              </c:layout>
              <c:tx>
                <c:rich>
                  <a:bodyPr/>
                  <a:lstStyle/>
                  <a:p>
                    <a:fld id="{41108493-F5B1-1846-ADEE-70766716438F}" type="CATEGORYNAME">
                      <a:rPr lang="en-US"/>
                      <a:pPr/>
                      <a:t>[CATEGORY NAME]</a:t>
                    </a:fld>
                    <a:r>
                      <a:rPr lang="en-US"/>
                      <a:t> </a:t>
                    </a:r>
                  </a:p>
                  <a:p>
                    <a:fld id="{A497DC76-E8C7-C04A-8903-5747CB33DF3B}" type="VALUE">
                      <a:rPr lang="en-US"/>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7D-47E9-A659-2EDED1B33984}"/>
                </c:ext>
              </c:extLst>
            </c:dLbl>
            <c:dLbl>
              <c:idx val="1"/>
              <c:layout>
                <c:manualLayout>
                  <c:x val="0.17046952536880122"/>
                  <c:y val="2.3289918895482292E-2"/>
                </c:manualLayout>
              </c:layout>
              <c:tx>
                <c:rich>
                  <a:bodyPr/>
                  <a:lstStyle/>
                  <a:p>
                    <a:fld id="{B641F77F-D92B-C944-B136-64968125F23C}" type="CATEGORYNAME">
                      <a:rPr lang="en-US"/>
                      <a:pPr/>
                      <a:t>[CATEGORY NAME]</a:t>
                    </a:fld>
                    <a:r>
                      <a:rPr lang="en-US"/>
                      <a:t> </a:t>
                    </a:r>
                  </a:p>
                  <a:p>
                    <a:fld id="{8C716439-8CD0-4349-B875-AEAE3E4CC9E4}" type="VALUE">
                      <a:rPr lang="en-US"/>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E7D-47E9-A659-2EDED1B3398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'Building Energy Totals'!$F$91:$F$92</c:f>
              <c:strCache>
                <c:ptCount val="2"/>
                <c:pt idx="0">
                  <c:v>Residential</c:v>
                </c:pt>
                <c:pt idx="1">
                  <c:v>Comm/Ind</c:v>
                </c:pt>
              </c:strCache>
            </c:strRef>
          </c:cat>
          <c:val>
            <c:numRef>
              <c:f>'Building Energy Totals'!$L$98:$L$99</c:f>
              <c:numCache>
                <c:formatCode>0%</c:formatCode>
                <c:ptCount val="2"/>
                <c:pt idx="0">
                  <c:v>0.57274380548719406</c:v>
                </c:pt>
                <c:pt idx="1">
                  <c:v>0.427256194512806</c:v>
                </c:pt>
              </c:numCache>
            </c:numRef>
          </c:val>
          <c:extLst>
            <c:ext xmlns:c16="http://schemas.microsoft.com/office/drawing/2014/chart" uri="{C3380CC4-5D6E-409C-BE32-E72D297353CC}">
              <c16:uniqueId val="{00000004-AE7D-47E9-A659-2EDED1B339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Building</a:t>
            </a:r>
            <a:r>
              <a:rPr lang="en-US" sz="2000" b="1" baseline="0" dirty="0"/>
              <a:t> Energy and Emissions</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'Scenario Forecasts'!$A$44</c:f>
              <c:strCache>
                <c:ptCount val="1"/>
                <c:pt idx="0">
                  <c:v>Year</c:v>
                </c:pt>
              </c:strCache>
            </c:strRef>
          </c:tx>
          <c:spPr>
            <a:solidFill>
              <a:schemeClr val="accent1"/>
            </a:solidFill>
            <a:ln w="25400">
              <a:noFill/>
            </a:ln>
            <a:effectLst/>
          </c:spPr>
          <c:cat>
            <c:numRef>
              <c:f>'Scenario Forecasts'!$A$45:$A$48</c:f>
              <c:numCache>
                <c:formatCode>General</c:formatCode>
                <c:ptCount val="4"/>
                <c:pt idx="0">
                  <c:v>2015</c:v>
                </c:pt>
                <c:pt idx="1">
                  <c:v>2020</c:v>
                </c:pt>
                <c:pt idx="2">
                  <c:v>2025</c:v>
                </c:pt>
                <c:pt idx="3">
                  <c:v>2030</c:v>
                </c:pt>
              </c:numCache>
            </c:numRef>
          </c:cat>
          <c:val>
            <c:numRef>
              <c:f>'Scenario Forecasts'!$A$45:$A$48</c:f>
              <c:numCache>
                <c:formatCode>General</c:formatCode>
                <c:ptCount val="4"/>
                <c:pt idx="0">
                  <c:v>2015</c:v>
                </c:pt>
                <c:pt idx="1">
                  <c:v>2020</c:v>
                </c:pt>
                <c:pt idx="2">
                  <c:v>2025</c:v>
                </c:pt>
                <c:pt idx="3">
                  <c:v>2030</c:v>
                </c:pt>
              </c:numCache>
            </c:numRef>
          </c:val>
          <c:extLst>
            <c:ext xmlns:c16="http://schemas.microsoft.com/office/drawing/2014/chart" uri="{C3380CC4-5D6E-409C-BE32-E72D297353CC}">
              <c16:uniqueId val="{00000000-6A77-4ADA-87C4-9A705C305BA1}"/>
            </c:ext>
          </c:extLst>
        </c:ser>
        <c:dLbls>
          <c:showLegendKey val="0"/>
          <c:showVal val="0"/>
          <c:showCatName val="0"/>
          <c:showSerName val="0"/>
          <c:showPercent val="0"/>
          <c:showBubbleSize val="0"/>
        </c:dLbls>
        <c:axId val="1290596495"/>
        <c:axId val="1136138495"/>
      </c:areaChart>
      <c:areaChart>
        <c:grouping val="stacked"/>
        <c:varyColors val="0"/>
        <c:ser>
          <c:idx val="8"/>
          <c:order val="1"/>
          <c:tx>
            <c:strRef>
              <c:f>'Scenario Forecasts'!$I$44</c:f>
              <c:strCache>
                <c:ptCount val="1"/>
                <c:pt idx="0">
                  <c:v>Propane GHG</c:v>
                </c:pt>
              </c:strCache>
            </c:strRef>
          </c:tx>
          <c:spPr>
            <a:solidFill>
              <a:srgbClr val="843C0C">
                <a:alpha val="61176"/>
              </a:srgbClr>
            </a:solidFill>
            <a:ln>
              <a:noFill/>
            </a:ln>
            <a:effectLst/>
          </c:spPr>
          <c:val>
            <c:numRef>
              <c:f>'Scenario Forecasts'!$I$45:$I$48</c:f>
              <c:numCache>
                <c:formatCode>0</c:formatCode>
                <c:ptCount val="4"/>
                <c:pt idx="0">
                  <c:v>10475.549362390999</c:v>
                </c:pt>
                <c:pt idx="1">
                  <c:v>10002.481526279174</c:v>
                </c:pt>
                <c:pt idx="2">
                  <c:v>11154.355327989029</c:v>
                </c:pt>
                <c:pt idx="3">
                  <c:v>11466.007935159192</c:v>
                </c:pt>
              </c:numCache>
            </c:numRef>
          </c:val>
          <c:extLst>
            <c:ext xmlns:c16="http://schemas.microsoft.com/office/drawing/2014/chart" uri="{C3380CC4-5D6E-409C-BE32-E72D297353CC}">
              <c16:uniqueId val="{00000001-6A77-4ADA-87C4-9A705C305BA1}"/>
            </c:ext>
          </c:extLst>
        </c:ser>
        <c:ser>
          <c:idx val="6"/>
          <c:order val="2"/>
          <c:tx>
            <c:strRef>
              <c:f>'Scenario Forecasts'!$G$44</c:f>
              <c:strCache>
                <c:ptCount val="1"/>
                <c:pt idx="0">
                  <c:v>Natural Gas GHG's</c:v>
                </c:pt>
              </c:strCache>
            </c:strRef>
          </c:tx>
          <c:spPr>
            <a:solidFill>
              <a:srgbClr val="FFC000">
                <a:alpha val="61961"/>
              </a:srgbClr>
            </a:solidFill>
            <a:ln>
              <a:noFill/>
            </a:ln>
            <a:effectLst/>
          </c:spPr>
          <c:val>
            <c:numRef>
              <c:f>'Scenario Forecasts'!$G$45:$G$48</c:f>
              <c:numCache>
                <c:formatCode>0</c:formatCode>
                <c:ptCount val="4"/>
                <c:pt idx="0">
                  <c:v>41652.333901458529</c:v>
                </c:pt>
                <c:pt idx="1">
                  <c:v>44316.223761339774</c:v>
                </c:pt>
                <c:pt idx="2">
                  <c:v>46506.729472588559</c:v>
                </c:pt>
                <c:pt idx="3">
                  <c:v>48494.073709267468</c:v>
                </c:pt>
              </c:numCache>
            </c:numRef>
          </c:val>
          <c:extLst>
            <c:ext xmlns:c16="http://schemas.microsoft.com/office/drawing/2014/chart" uri="{C3380CC4-5D6E-409C-BE32-E72D297353CC}">
              <c16:uniqueId val="{00000002-6A77-4ADA-87C4-9A705C305BA1}"/>
            </c:ext>
          </c:extLst>
        </c:ser>
        <c:ser>
          <c:idx val="4"/>
          <c:order val="3"/>
          <c:tx>
            <c:strRef>
              <c:f>'Scenario Forecasts'!$E$44</c:f>
              <c:strCache>
                <c:ptCount val="1"/>
                <c:pt idx="0">
                  <c:v>GCEA GHG's</c:v>
                </c:pt>
              </c:strCache>
            </c:strRef>
          </c:tx>
          <c:spPr>
            <a:solidFill>
              <a:srgbClr val="4472C4">
                <a:alpha val="61176"/>
              </a:srgbClr>
            </a:solidFill>
            <a:ln>
              <a:noFill/>
            </a:ln>
            <a:effectLst/>
          </c:spPr>
          <c:val>
            <c:numRef>
              <c:f>'Scenario Forecasts'!$E$45:$E$48</c:f>
              <c:numCache>
                <c:formatCode>0</c:formatCode>
                <c:ptCount val="4"/>
                <c:pt idx="0">
                  <c:v>83229.606294891855</c:v>
                </c:pt>
                <c:pt idx="1">
                  <c:v>77608.661181433039</c:v>
                </c:pt>
                <c:pt idx="2">
                  <c:v>71519.572524416057</c:v>
                </c:pt>
                <c:pt idx="3">
                  <c:v>66507.629061037995</c:v>
                </c:pt>
              </c:numCache>
            </c:numRef>
          </c:val>
          <c:extLst>
            <c:ext xmlns:c16="http://schemas.microsoft.com/office/drawing/2014/chart" uri="{C3380CC4-5D6E-409C-BE32-E72D297353CC}">
              <c16:uniqueId val="{00000003-6A77-4ADA-87C4-9A705C305BA1}"/>
            </c:ext>
          </c:extLst>
        </c:ser>
        <c:ser>
          <c:idx val="2"/>
          <c:order val="4"/>
          <c:tx>
            <c:strRef>
              <c:f>'Scenario Forecasts'!$C$44</c:f>
              <c:strCache>
                <c:ptCount val="1"/>
                <c:pt idx="0">
                  <c:v>City GHG's</c:v>
                </c:pt>
              </c:strCache>
            </c:strRef>
          </c:tx>
          <c:spPr>
            <a:solidFill>
              <a:srgbClr val="70AD47">
                <a:alpha val="58824"/>
              </a:srgbClr>
            </a:solidFill>
            <a:ln>
              <a:noFill/>
            </a:ln>
            <a:effectLst/>
          </c:spPr>
          <c:val>
            <c:numRef>
              <c:f>'Scenario Forecasts'!$C$45:$C$48</c:f>
              <c:numCache>
                <c:formatCode>0</c:formatCode>
                <c:ptCount val="4"/>
                <c:pt idx="0">
                  <c:v>33661.548360000001</c:v>
                </c:pt>
                <c:pt idx="1">
                  <c:v>36286.253650037506</c:v>
                </c:pt>
                <c:pt idx="2">
                  <c:v>38390.050870029765</c:v>
                </c:pt>
                <c:pt idx="3">
                  <c:v>40275.702222366461</c:v>
                </c:pt>
              </c:numCache>
            </c:numRef>
          </c:val>
          <c:extLst>
            <c:ext xmlns:c16="http://schemas.microsoft.com/office/drawing/2014/chart" uri="{C3380CC4-5D6E-409C-BE32-E72D297353CC}">
              <c16:uniqueId val="{00000004-6A77-4ADA-87C4-9A705C305BA1}"/>
            </c:ext>
          </c:extLst>
        </c:ser>
        <c:dLbls>
          <c:showLegendKey val="0"/>
          <c:showVal val="0"/>
          <c:showCatName val="0"/>
          <c:showSerName val="0"/>
          <c:showPercent val="0"/>
          <c:showBubbleSize val="0"/>
        </c:dLbls>
        <c:axId val="1243856655"/>
        <c:axId val="1190694303"/>
      </c:areaChart>
      <c:barChart>
        <c:barDir val="col"/>
        <c:grouping val="stacked"/>
        <c:varyColors val="0"/>
        <c:ser>
          <c:idx val="7"/>
          <c:order val="5"/>
          <c:tx>
            <c:strRef>
              <c:f>'Scenario Forecasts'!$H$44</c:f>
              <c:strCache>
                <c:ptCount val="1"/>
                <c:pt idx="0">
                  <c:v>Propane MWh</c:v>
                </c:pt>
              </c:strCache>
            </c:strRef>
          </c:tx>
          <c:spPr>
            <a:solidFill>
              <a:schemeClr val="accent2">
                <a:lumMod val="60000"/>
              </a:schemeClr>
            </a:solidFill>
            <a:ln w="3175">
              <a:solidFill>
                <a:sysClr val="windowText" lastClr="000000"/>
              </a:solidFill>
            </a:ln>
            <a:effectLst/>
          </c:spPr>
          <c:invertIfNegative val="0"/>
          <c:val>
            <c:numRef>
              <c:f>'Scenario Forecasts'!$H$45:$H$48</c:f>
              <c:numCache>
                <c:formatCode>0</c:formatCode>
                <c:ptCount val="4"/>
                <c:pt idx="0">
                  <c:v>51071.660151445118</c:v>
                </c:pt>
                <c:pt idx="1">
                  <c:v>48765.302850392975</c:v>
                </c:pt>
                <c:pt idx="2">
                  <c:v>54381.056764882807</c:v>
                </c:pt>
                <c:pt idx="3">
                  <c:v>55900.463097485241</c:v>
                </c:pt>
              </c:numCache>
            </c:numRef>
          </c:val>
          <c:extLst>
            <c:ext xmlns:c16="http://schemas.microsoft.com/office/drawing/2014/chart" uri="{C3380CC4-5D6E-409C-BE32-E72D297353CC}">
              <c16:uniqueId val="{00000005-6A77-4ADA-87C4-9A705C305BA1}"/>
            </c:ext>
          </c:extLst>
        </c:ser>
        <c:ser>
          <c:idx val="5"/>
          <c:order val="6"/>
          <c:tx>
            <c:strRef>
              <c:f>'Scenario Forecasts'!$F$44</c:f>
              <c:strCache>
                <c:ptCount val="1"/>
                <c:pt idx="0">
                  <c:v>Natural Gas MWh</c:v>
                </c:pt>
              </c:strCache>
            </c:strRef>
          </c:tx>
          <c:spPr>
            <a:solidFill>
              <a:srgbClr val="FFC000"/>
            </a:solidFill>
            <a:ln>
              <a:solidFill>
                <a:sysClr val="windowText" lastClr="000000"/>
              </a:solidFill>
            </a:ln>
            <a:effectLst/>
          </c:spPr>
          <c:invertIfNegative val="0"/>
          <c:val>
            <c:numRef>
              <c:f>'Scenario Forecasts'!$F$45:$F$48</c:f>
              <c:numCache>
                <c:formatCode>0</c:formatCode>
                <c:ptCount val="4"/>
                <c:pt idx="0">
                  <c:v>230023.94512543967</c:v>
                </c:pt>
                <c:pt idx="1">
                  <c:v>244735.20851824756</c:v>
                </c:pt>
                <c:pt idx="2">
                  <c:v>256832.22009779821</c:v>
                </c:pt>
                <c:pt idx="3">
                  <c:v>267807.27764738677</c:v>
                </c:pt>
              </c:numCache>
            </c:numRef>
          </c:val>
          <c:extLst>
            <c:ext xmlns:c16="http://schemas.microsoft.com/office/drawing/2014/chart" uri="{C3380CC4-5D6E-409C-BE32-E72D297353CC}">
              <c16:uniqueId val="{00000006-6A77-4ADA-87C4-9A705C305BA1}"/>
            </c:ext>
          </c:extLst>
        </c:ser>
        <c:ser>
          <c:idx val="3"/>
          <c:order val="7"/>
          <c:tx>
            <c:strRef>
              <c:f>'Scenario Forecasts'!$D$44</c:f>
              <c:strCache>
                <c:ptCount val="1"/>
                <c:pt idx="0">
                  <c:v>GCEA MWh</c:v>
                </c:pt>
              </c:strCache>
            </c:strRef>
          </c:tx>
          <c:spPr>
            <a:solidFill>
              <a:schemeClr val="accent1">
                <a:lumMod val="75000"/>
              </a:schemeClr>
            </a:solidFill>
            <a:ln>
              <a:solidFill>
                <a:sysClr val="windowText" lastClr="000000"/>
              </a:solidFill>
            </a:ln>
            <a:effectLst/>
          </c:spPr>
          <c:invertIfNegative val="0"/>
          <c:val>
            <c:numRef>
              <c:f>'Scenario Forecasts'!$D$45:$D$48</c:f>
              <c:numCache>
                <c:formatCode>0</c:formatCode>
                <c:ptCount val="4"/>
                <c:pt idx="0">
                  <c:v>113265.446</c:v>
                </c:pt>
                <c:pt idx="1">
                  <c:v>119873.04630003744</c:v>
                </c:pt>
                <c:pt idx="2">
                  <c:v>125379.9267911705</c:v>
                </c:pt>
                <c:pt idx="3">
                  <c:v>130407.11580595686</c:v>
                </c:pt>
              </c:numCache>
            </c:numRef>
          </c:val>
          <c:extLst>
            <c:ext xmlns:c16="http://schemas.microsoft.com/office/drawing/2014/chart" uri="{C3380CC4-5D6E-409C-BE32-E72D297353CC}">
              <c16:uniqueId val="{00000007-6A77-4ADA-87C4-9A705C305BA1}"/>
            </c:ext>
          </c:extLst>
        </c:ser>
        <c:ser>
          <c:idx val="1"/>
          <c:order val="8"/>
          <c:tx>
            <c:strRef>
              <c:f>'Scenario Forecasts'!$B$44</c:f>
              <c:strCache>
                <c:ptCount val="1"/>
                <c:pt idx="0">
                  <c:v>City MWh</c:v>
                </c:pt>
              </c:strCache>
            </c:strRef>
          </c:tx>
          <c:spPr>
            <a:solidFill>
              <a:schemeClr val="accent6"/>
            </a:solidFill>
            <a:ln w="3175">
              <a:solidFill>
                <a:sysClr val="windowText" lastClr="000000"/>
              </a:solidFill>
            </a:ln>
            <a:effectLst/>
          </c:spPr>
          <c:invertIfNegative val="0"/>
          <c:val>
            <c:numRef>
              <c:f>'Scenario Forecasts'!$B$45:$B$48</c:f>
              <c:numCache>
                <c:formatCode>0</c:formatCode>
                <c:ptCount val="4"/>
                <c:pt idx="0">
                  <c:v>66003.035999999993</c:v>
                </c:pt>
                <c:pt idx="1">
                  <c:v>71149.516960857858</c:v>
                </c:pt>
                <c:pt idx="2">
                  <c:v>75274.60954907797</c:v>
                </c:pt>
                <c:pt idx="3">
                  <c:v>78971.965141895023</c:v>
                </c:pt>
              </c:numCache>
            </c:numRef>
          </c:val>
          <c:extLst>
            <c:ext xmlns:c16="http://schemas.microsoft.com/office/drawing/2014/chart" uri="{C3380CC4-5D6E-409C-BE32-E72D297353CC}">
              <c16:uniqueId val="{00000008-6A77-4ADA-87C4-9A705C305BA1}"/>
            </c:ext>
          </c:extLst>
        </c:ser>
        <c:dLbls>
          <c:showLegendKey val="0"/>
          <c:showVal val="0"/>
          <c:showCatName val="0"/>
          <c:showSerName val="0"/>
          <c:showPercent val="0"/>
          <c:showBubbleSize val="0"/>
        </c:dLbls>
        <c:gapWidth val="219"/>
        <c:overlap val="100"/>
        <c:axId val="1290596495"/>
        <c:axId val="1136138495"/>
      </c:barChart>
      <c:catAx>
        <c:axId val="129059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6138495"/>
        <c:crosses val="autoZero"/>
        <c:auto val="1"/>
        <c:lblAlgn val="ctr"/>
        <c:lblOffset val="100"/>
        <c:noMultiLvlLbl val="0"/>
      </c:catAx>
      <c:valAx>
        <c:axId val="11361384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Energy</a:t>
                </a:r>
                <a:r>
                  <a:rPr lang="en-US" sz="1800" baseline="0"/>
                  <a:t> MWh</a:t>
                </a:r>
                <a:endParaRPr lang="en-US" sz="1800"/>
              </a:p>
            </c:rich>
          </c:tx>
          <c:layout>
            <c:manualLayout>
              <c:xMode val="edge"/>
              <c:yMode val="edge"/>
              <c:x val="6.2530313961918823E-3"/>
              <c:y val="0.371982412575351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0596495"/>
        <c:crosses val="autoZero"/>
        <c:crossBetween val="between"/>
      </c:valAx>
      <c:valAx>
        <c:axId val="1190694303"/>
        <c:scaling>
          <c:orientation val="minMax"/>
        </c:scaling>
        <c:delete val="0"/>
        <c:axPos val="r"/>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0"/>
                  <a:t>Emmissions</a:t>
                </a:r>
                <a:r>
                  <a:rPr lang="en-US" sz="2000" b="0" baseline="0"/>
                  <a:t> mt</a:t>
                </a:r>
                <a:r>
                  <a:rPr lang="en-US" sz="2000" baseline="0"/>
                  <a:t> </a:t>
                </a:r>
                <a:r>
                  <a:rPr lang="en-US" sz="2000"/>
                  <a:t>CO</a:t>
                </a:r>
                <a:r>
                  <a:rPr lang="en-US" sz="2000" baseline="-25000"/>
                  <a:t>2e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3856655"/>
        <c:crosses val="max"/>
        <c:crossBetween val="between"/>
      </c:valAx>
      <c:catAx>
        <c:axId val="1243856655"/>
        <c:scaling>
          <c:orientation val="minMax"/>
        </c:scaling>
        <c:delete val="1"/>
        <c:axPos val="b"/>
        <c:majorTickMark val="out"/>
        <c:minorTickMark val="none"/>
        <c:tickLblPos val="nextTo"/>
        <c:crossAx val="11906943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Buildings</a:t>
            </a:r>
            <a:r>
              <a:rPr lang="en-US" sz="1800" baseline="0" dirty="0"/>
              <a:t> </a:t>
            </a:r>
            <a:r>
              <a:rPr lang="en-US" sz="1800" b="1" baseline="0" dirty="0"/>
              <a:t>Energy Use</a:t>
            </a:r>
            <a:r>
              <a:rPr lang="en-US" sz="1800" baseline="0" dirty="0"/>
              <a:t>, </a:t>
            </a:r>
            <a:r>
              <a:rPr lang="en-US" sz="1800" u="sng" baseline="0" dirty="0"/>
              <a:t>by energy type</a:t>
            </a:r>
            <a:endParaRPr lang="en-US" sz="1800" u="sng"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v>Residential</c:v>
          </c:tx>
          <c:dPt>
            <c:idx val="0"/>
            <c:bubble3D val="0"/>
            <c:spPr>
              <a:solidFill>
                <a:srgbClr val="C3674C"/>
              </a:solidFill>
              <a:ln w="19050">
                <a:solidFill>
                  <a:schemeClr val="lt1"/>
                </a:solidFill>
              </a:ln>
              <a:effectLst/>
            </c:spPr>
            <c:extLst>
              <c:ext xmlns:c16="http://schemas.microsoft.com/office/drawing/2014/chart" uri="{C3380CC4-5D6E-409C-BE32-E72D297353CC}">
                <c16:uniqueId val="{00000001-66F2-4F7A-9287-3B1FBC1DA676}"/>
              </c:ext>
            </c:extLst>
          </c:dPt>
          <c:dPt>
            <c:idx val="1"/>
            <c:bubble3D val="0"/>
            <c:spPr>
              <a:solidFill>
                <a:srgbClr val="DAA96C"/>
              </a:solidFill>
              <a:ln w="19050">
                <a:solidFill>
                  <a:schemeClr val="lt1"/>
                </a:solidFill>
              </a:ln>
              <a:effectLst/>
            </c:spPr>
            <c:extLst>
              <c:ext xmlns:c16="http://schemas.microsoft.com/office/drawing/2014/chart" uri="{C3380CC4-5D6E-409C-BE32-E72D297353CC}">
                <c16:uniqueId val="{00000003-66F2-4F7A-9287-3B1FBC1DA676}"/>
              </c:ext>
            </c:extLst>
          </c:dPt>
          <c:dLbls>
            <c:dLbl>
              <c:idx val="0"/>
              <c:layout>
                <c:manualLayout>
                  <c:x val="-0.193941537457826"/>
                  <c:y val="7.6849234657633603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4383803B-8F38-DD4D-BD88-E026CBB9F471}" type="CATEGORYNAME">
                      <a:rPr lang="en-US" sz="1600"/>
                      <a:pPr>
                        <a:defRPr sz="1600" b="1"/>
                      </a:pPr>
                      <a:t>[CATEGORY NAME]</a:t>
                    </a:fld>
                    <a:r>
                      <a:rPr lang="en-US" sz="1600" baseline="0"/>
                      <a:t> </a:t>
                    </a:r>
                    <a:fld id="{0ECE5B75-5B55-B84D-9E6E-C33D9CBD8432}" type="VALUE">
                      <a:rPr lang="en-US" sz="1600" baseline="0"/>
                      <a:pPr>
                        <a:defRPr sz="1600" b="1"/>
                      </a:pPr>
                      <a:t>[VALUE]</a:t>
                    </a:fld>
                    <a:endParaRPr lang="en-US" sz="1600" baseline="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6F2-4F7A-9287-3B1FBC1DA676}"/>
                </c:ext>
              </c:extLst>
            </c:dLbl>
            <c:dLbl>
              <c:idx val="1"/>
              <c:layout>
                <c:manualLayout>
                  <c:x val="0.191559224270998"/>
                  <c:y val="-0.13669854658481101"/>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0664ADDB-BE8D-B847-AC75-7A8456D9993B}" type="CATEGORYNAME">
                      <a:rPr lang="en-US" sz="1600"/>
                      <a:pPr>
                        <a:defRPr sz="1600" b="1"/>
                      </a:pPr>
                      <a:t>[CATEGORY NAME]</a:t>
                    </a:fld>
                    <a:r>
                      <a:rPr lang="en-US" sz="1600" baseline="0"/>
                      <a:t> </a:t>
                    </a:r>
                  </a:p>
                  <a:p>
                    <a:pPr>
                      <a:defRPr sz="1600" b="1"/>
                    </a:pPr>
                    <a:fld id="{ECBEBB87-94A2-354A-8530-602419A237F0}" type="VALUE">
                      <a:rPr lang="en-US" sz="1600" baseline="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6F2-4F7A-9287-3B1FBC1DA67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('Building Energy Totals'!$G$89,'Building Energy Totals'!$I$89)</c:f>
              <c:strCache>
                <c:ptCount val="2"/>
                <c:pt idx="0">
                  <c:v>Electricity</c:v>
                </c:pt>
                <c:pt idx="1">
                  <c:v>Liquefied Gas</c:v>
                </c:pt>
              </c:strCache>
            </c:strRef>
          </c:cat>
          <c:val>
            <c:numRef>
              <c:f>('Building Energy Totals'!$G$94,'Building Energy Totals'!$I$94)</c:f>
              <c:numCache>
                <c:formatCode>0%</c:formatCode>
                <c:ptCount val="2"/>
                <c:pt idx="0">
                  <c:v>0.38940587885644395</c:v>
                </c:pt>
                <c:pt idx="1">
                  <c:v>0.61059412114355605</c:v>
                </c:pt>
              </c:numCache>
            </c:numRef>
          </c:val>
          <c:extLst>
            <c:ext xmlns:c16="http://schemas.microsoft.com/office/drawing/2014/chart" uri="{C3380CC4-5D6E-409C-BE32-E72D297353CC}">
              <c16:uniqueId val="{00000004-66F2-4F7A-9287-3B1FBC1DA6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Buildings</a:t>
            </a:r>
            <a:r>
              <a:rPr lang="en-US" sz="1800" baseline="0" dirty="0"/>
              <a:t> </a:t>
            </a:r>
            <a:r>
              <a:rPr lang="en-US" sz="1800" b="1" baseline="0" dirty="0"/>
              <a:t>GHG Emissions</a:t>
            </a:r>
            <a:r>
              <a:rPr lang="en-US" sz="1800" baseline="0" dirty="0"/>
              <a:t>, </a:t>
            </a:r>
            <a:r>
              <a:rPr lang="en-US" sz="1800" u="sng" baseline="0" dirty="0"/>
              <a:t>by energy type</a:t>
            </a:r>
            <a:endParaRPr lang="en-US" sz="1800" u="sng"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873737681072443"/>
          <c:y val="0.25996478827656738"/>
          <c:w val="0.45582371621488349"/>
          <c:h val="0.74003521172343267"/>
        </c:manualLayout>
      </c:layout>
      <c:pieChart>
        <c:varyColors val="1"/>
        <c:ser>
          <c:idx val="0"/>
          <c:order val="0"/>
          <c:tx>
            <c:v>Residential</c:v>
          </c:tx>
          <c:dPt>
            <c:idx val="0"/>
            <c:bubble3D val="0"/>
            <c:spPr>
              <a:solidFill>
                <a:srgbClr val="C3674C"/>
              </a:solidFill>
              <a:ln w="19050">
                <a:solidFill>
                  <a:schemeClr val="lt1"/>
                </a:solidFill>
              </a:ln>
              <a:effectLst/>
            </c:spPr>
            <c:extLst>
              <c:ext xmlns:c16="http://schemas.microsoft.com/office/drawing/2014/chart" uri="{C3380CC4-5D6E-409C-BE32-E72D297353CC}">
                <c16:uniqueId val="{00000001-4B8F-4F54-87E9-589AF39343D2}"/>
              </c:ext>
            </c:extLst>
          </c:dPt>
          <c:dPt>
            <c:idx val="1"/>
            <c:bubble3D val="0"/>
            <c:spPr>
              <a:solidFill>
                <a:srgbClr val="DAA96C"/>
              </a:solidFill>
              <a:ln w="19050">
                <a:solidFill>
                  <a:schemeClr val="lt1"/>
                </a:solidFill>
              </a:ln>
              <a:effectLst/>
            </c:spPr>
            <c:extLst>
              <c:ext xmlns:c16="http://schemas.microsoft.com/office/drawing/2014/chart" uri="{C3380CC4-5D6E-409C-BE32-E72D297353CC}">
                <c16:uniqueId val="{00000003-4B8F-4F54-87E9-589AF39343D2}"/>
              </c:ext>
            </c:extLst>
          </c:dPt>
          <c:dLbls>
            <c:dLbl>
              <c:idx val="0"/>
              <c:layout>
                <c:manualLayout>
                  <c:x val="-0.21535556472724018"/>
                  <c:y val="-8.7068579503898305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fld id="{B6DB37DF-AF90-D24B-93B2-D4493670AEE7}" type="CATEGORYNAME">
                      <a:rPr lang="en-US"/>
                      <a:pPr>
                        <a:defRPr sz="1800" b="1"/>
                      </a:pPr>
                      <a:t>[CATEGORY NAME]</a:t>
                    </a:fld>
                    <a:r>
                      <a:rPr lang="en-US" baseline="0"/>
                      <a:t> </a:t>
                    </a:r>
                    <a:fld id="{00B455DE-9B95-C545-AC08-58B7FBED642D}" type="VALUE">
                      <a:rPr lang="en-US" baseline="0"/>
                      <a:pPr>
                        <a:defRPr sz="18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105523805125798"/>
                      <c:h val="0.27853939970143643"/>
                    </c:manualLayout>
                  </c15:layout>
                  <c15:dlblFieldTable/>
                  <c15:showDataLabelsRange val="0"/>
                </c:ext>
                <c:ext xmlns:c16="http://schemas.microsoft.com/office/drawing/2014/chart" uri="{C3380CC4-5D6E-409C-BE32-E72D297353CC}">
                  <c16:uniqueId val="{00000001-4B8F-4F54-87E9-589AF39343D2}"/>
                </c:ext>
              </c:extLst>
            </c:dLbl>
            <c:dLbl>
              <c:idx val="1"/>
              <c:layout>
                <c:manualLayout>
                  <c:x val="0.17636750986150793"/>
                  <c:y val="0.2207742673701608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06A77700-E887-2343-9E38-3554F0990F78}" type="CATEGORYNAME">
                      <a:rPr lang="en-US" sz="1600"/>
                      <a:pPr>
                        <a:defRPr sz="1600" b="1"/>
                      </a:pPr>
                      <a:t>[CATEGORY NAME]</a:t>
                    </a:fld>
                    <a:r>
                      <a:rPr lang="en-US" sz="1600" baseline="0"/>
                      <a:t> </a:t>
                    </a:r>
                  </a:p>
                  <a:p>
                    <a:pPr>
                      <a:defRPr sz="1600" b="1"/>
                    </a:pPr>
                    <a:fld id="{D60814AD-0E95-6545-8743-B289CFD50640}" type="VALUE">
                      <a:rPr lang="en-US" sz="1600" baseline="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8F-4F54-87E9-589AF39343D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('Building Energy Totals'!$G$89,'Building Energy Totals'!$I$89)</c:f>
              <c:strCache>
                <c:ptCount val="2"/>
                <c:pt idx="0">
                  <c:v>Electricity</c:v>
                </c:pt>
                <c:pt idx="1">
                  <c:v>Liquefied Gas</c:v>
                </c:pt>
              </c:strCache>
            </c:strRef>
          </c:cat>
          <c:val>
            <c:numRef>
              <c:f>('Building Energy Totals'!$G$101,'Building Energy Totals'!$I$101)</c:f>
              <c:numCache>
                <c:formatCode>0%</c:formatCode>
                <c:ptCount val="2"/>
                <c:pt idx="0">
                  <c:v>0.69158572959745013</c:v>
                </c:pt>
                <c:pt idx="1">
                  <c:v>0.30841427040254987</c:v>
                </c:pt>
              </c:numCache>
            </c:numRef>
          </c:val>
          <c:extLst>
            <c:ext xmlns:c16="http://schemas.microsoft.com/office/drawing/2014/chart" uri="{C3380CC4-5D6E-409C-BE32-E72D297353CC}">
              <c16:uniqueId val="{00000004-4B8F-4F54-87E9-589AF39343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Emissions</a:t>
            </a:r>
            <a:r>
              <a:rPr lang="en-US" sz="1600" b="1" baseline="0" dirty="0"/>
              <a:t> Factors of Fuel Sources</a:t>
            </a:r>
          </a:p>
          <a:p>
            <a:pPr>
              <a:defRPr/>
            </a:pPr>
            <a:r>
              <a:rPr lang="en-US" sz="1600" b="1" baseline="0" dirty="0"/>
              <a:t>in Buildings – Heating</a:t>
            </a:r>
          </a:p>
          <a:p>
            <a:pPr>
              <a:defRPr/>
            </a:pPr>
            <a:r>
              <a:rPr lang="en-US" sz="1200" i="1" baseline="0" dirty="0"/>
              <a:t>Assumes 80% efficient gas appliances </a:t>
            </a:r>
          </a:p>
          <a:p>
            <a:pPr>
              <a:defRPr/>
            </a:pPr>
            <a:r>
              <a:rPr lang="en-US" sz="1200" i="1" baseline="0" dirty="0"/>
              <a:t>and resistance electrical heat</a:t>
            </a:r>
            <a:endParaRPr lang="en-US" sz="1200"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End Use EF (heating)</c:v>
          </c:tx>
          <c:spPr>
            <a:solidFill>
              <a:schemeClr val="accent1"/>
            </a:solidFill>
            <a:ln>
              <a:noFill/>
            </a:ln>
            <a:effectLst/>
          </c:spPr>
          <c:invertIfNegative val="0"/>
          <c:cat>
            <c:strRef>
              <c:f>'2015 Community-Wide Footprint'!$AJ$73:$AJ$77</c:f>
              <c:strCache>
                <c:ptCount val="5"/>
                <c:pt idx="1">
                  <c:v>Electricity (City of Gunnison)</c:v>
                </c:pt>
                <c:pt idx="2">
                  <c:v>Electricity (GCEA/Tri-State)</c:v>
                </c:pt>
                <c:pt idx="3">
                  <c:v>Natural Gas</c:v>
                </c:pt>
                <c:pt idx="4">
                  <c:v>Propane</c:v>
                </c:pt>
              </c:strCache>
            </c:strRef>
          </c:cat>
          <c:val>
            <c:numRef>
              <c:f>'2015 Community-Wide Footprint'!$AN$73:$AN$77</c:f>
              <c:numCache>
                <c:formatCode>0.00</c:formatCode>
                <c:ptCount val="5"/>
                <c:pt idx="1">
                  <c:v>0.51</c:v>
                </c:pt>
                <c:pt idx="2">
                  <c:v>0.73481904000000009</c:v>
                </c:pt>
                <c:pt idx="3">
                  <c:v>0.22634781499999998</c:v>
                </c:pt>
                <c:pt idx="4">
                  <c:v>0.25639340221483342</c:v>
                </c:pt>
              </c:numCache>
            </c:numRef>
          </c:val>
          <c:extLst>
            <c:ext xmlns:c16="http://schemas.microsoft.com/office/drawing/2014/chart" uri="{C3380CC4-5D6E-409C-BE32-E72D297353CC}">
              <c16:uniqueId val="{00000000-BFFB-40AB-B808-18E81B4272ED}"/>
            </c:ext>
          </c:extLst>
        </c:ser>
        <c:ser>
          <c:idx val="1"/>
          <c:order val="1"/>
          <c:tx>
            <c:v>Fuel EF</c:v>
          </c:tx>
          <c:spPr>
            <a:solidFill>
              <a:schemeClr val="accent2"/>
            </a:solidFill>
            <a:ln>
              <a:noFill/>
            </a:ln>
            <a:effectLst/>
          </c:spPr>
          <c:invertIfNegative val="0"/>
          <c:cat>
            <c:strRef>
              <c:f>'2015 Community-Wide Footprint'!$AJ$73:$AJ$77</c:f>
              <c:strCache>
                <c:ptCount val="5"/>
                <c:pt idx="1">
                  <c:v>Electricity (City of Gunnison)</c:v>
                </c:pt>
                <c:pt idx="2">
                  <c:v>Electricity (GCEA/Tri-State)</c:v>
                </c:pt>
                <c:pt idx="3">
                  <c:v>Natural Gas</c:v>
                </c:pt>
                <c:pt idx="4">
                  <c:v>Propane</c:v>
                </c:pt>
              </c:strCache>
            </c:strRef>
          </c:cat>
          <c:val>
            <c:numRef>
              <c:f>'2015 Community-Wide Footprint'!$AK$73:$AK$77</c:f>
              <c:numCache>
                <c:formatCode>0.00</c:formatCode>
                <c:ptCount val="5"/>
                <c:pt idx="0" formatCode="General">
                  <c:v>0</c:v>
                </c:pt>
                <c:pt idx="1">
                  <c:v>0.51</c:v>
                </c:pt>
                <c:pt idx="2">
                  <c:v>0.73481904000000009</c:v>
                </c:pt>
                <c:pt idx="3">
                  <c:v>0.181078252</c:v>
                </c:pt>
                <c:pt idx="4">
                  <c:v>0.20511472177186674</c:v>
                </c:pt>
              </c:numCache>
            </c:numRef>
          </c:val>
          <c:extLst>
            <c:ext xmlns:c16="http://schemas.microsoft.com/office/drawing/2014/chart" uri="{C3380CC4-5D6E-409C-BE32-E72D297353CC}">
              <c16:uniqueId val="{00000001-BFFB-40AB-B808-18E81B4272ED}"/>
            </c:ext>
          </c:extLst>
        </c:ser>
        <c:dLbls>
          <c:showLegendKey val="0"/>
          <c:showVal val="0"/>
          <c:showCatName val="0"/>
          <c:showSerName val="0"/>
          <c:showPercent val="0"/>
          <c:showBubbleSize val="0"/>
        </c:dLbls>
        <c:gapWidth val="182"/>
        <c:axId val="1113087823"/>
        <c:axId val="1110336319"/>
      </c:barChart>
      <c:catAx>
        <c:axId val="1113087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0336319"/>
        <c:crosses val="autoZero"/>
        <c:auto val="1"/>
        <c:lblAlgn val="ctr"/>
        <c:lblOffset val="100"/>
        <c:noMultiLvlLbl val="0"/>
      </c:catAx>
      <c:valAx>
        <c:axId val="1110336319"/>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087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Gunnison County GHG</a:t>
            </a:r>
            <a:r>
              <a:rPr lang="en-US" sz="1800" b="1" baseline="0"/>
              <a:t> </a:t>
            </a:r>
            <a:r>
              <a:rPr lang="en-US" sz="1800" b="1"/>
              <a:t>Emissions: Forecast to 2030 </a:t>
            </a:r>
          </a:p>
        </c:rich>
      </c:tx>
      <c:layout>
        <c:manualLayout>
          <c:xMode val="edge"/>
          <c:yMode val="edge"/>
          <c:x val="0.38562350171426296"/>
          <c:y val="2.344101657098666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10578569514006"/>
          <c:y val="2.4028435805941811E-2"/>
          <c:w val="0.83789424544235425"/>
          <c:h val="0.85038913858943599"/>
        </c:manualLayout>
      </c:layout>
      <c:areaChart>
        <c:grouping val="stacked"/>
        <c:varyColors val="0"/>
        <c:ser>
          <c:idx val="0"/>
          <c:order val="0"/>
          <c:tx>
            <c:strRef>
              <c:f>'Scenario Forecasts'!$R$36</c:f>
              <c:strCache>
                <c:ptCount val="1"/>
                <c:pt idx="0">
                  <c:v>TOTAL Residential GHG's</c:v>
                </c:pt>
              </c:strCache>
            </c:strRef>
          </c:tx>
          <c:spPr>
            <a:solidFill>
              <a:srgbClr val="4472C4"/>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Forecasts'!$R$38,'Scenario Forecasts'!$R$39,'Scenario Forecasts'!$R$40,'Scenario Forecasts'!$R$41)</c:f>
              <c:numCache>
                <c:formatCode>0</c:formatCode>
                <c:ptCount val="4"/>
                <c:pt idx="0">
                  <c:v>96804.60697736431</c:v>
                </c:pt>
                <c:pt idx="1">
                  <c:v>90579.792155103118</c:v>
                </c:pt>
                <c:pt idx="2">
                  <c:v>83795.562000310878</c:v>
                </c:pt>
                <c:pt idx="3">
                  <c:v>76545.447074780037</c:v>
                </c:pt>
              </c:numCache>
            </c:numRef>
          </c:val>
          <c:extLst>
            <c:ext xmlns:c16="http://schemas.microsoft.com/office/drawing/2014/chart" uri="{C3380CC4-5D6E-409C-BE32-E72D297353CC}">
              <c16:uniqueId val="{00000000-7361-487C-AD9A-18799A2453A8}"/>
            </c:ext>
          </c:extLst>
        </c:ser>
        <c:ser>
          <c:idx val="1"/>
          <c:order val="1"/>
          <c:tx>
            <c:strRef>
              <c:f>'Scenario Forecasts'!$S$36</c:f>
              <c:strCache>
                <c:ptCount val="1"/>
                <c:pt idx="0">
                  <c:v>TOTAL Comercial GHG's</c:v>
                </c:pt>
              </c:strCache>
            </c:strRef>
          </c:tx>
          <c:spPr>
            <a:solidFill>
              <a:srgbClr val="70AD47"/>
            </a:solidFill>
            <a:ln w="3175">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Forecasts'!$S$38,'Scenario Forecasts'!$S$39,'Scenario Forecasts'!$S$40,'Scenario Forecasts'!$S$41)</c:f>
              <c:numCache>
                <c:formatCode>0</c:formatCode>
                <c:ptCount val="4"/>
                <c:pt idx="0">
                  <c:v>72214.430941377082</c:v>
                </c:pt>
                <c:pt idx="1">
                  <c:v>72753.850346061634</c:v>
                </c:pt>
                <c:pt idx="2">
                  <c:v>62025.823937301684</c:v>
                </c:pt>
                <c:pt idx="3">
                  <c:v>47414.213667419193</c:v>
                </c:pt>
              </c:numCache>
            </c:numRef>
          </c:val>
          <c:extLst>
            <c:ext xmlns:c16="http://schemas.microsoft.com/office/drawing/2014/chart" uri="{C3380CC4-5D6E-409C-BE32-E72D297353CC}">
              <c16:uniqueId val="{00000001-7361-487C-AD9A-18799A2453A8}"/>
            </c:ext>
          </c:extLst>
        </c:ser>
        <c:ser>
          <c:idx val="3"/>
          <c:order val="2"/>
          <c:tx>
            <c:strRef>
              <c:f>'Scenario Forecasts'!$A$50:$G$50</c:f>
              <c:strCache>
                <c:ptCount val="1"/>
                <c:pt idx="0">
                  <c:v>Surface Transport</c:v>
                </c:pt>
              </c:strCache>
            </c:strRef>
          </c:tx>
          <c:spPr>
            <a:solidFill>
              <a:srgbClr val="FFC000"/>
            </a:solidFill>
            <a:ln>
              <a:solidFill>
                <a:sysClr val="windowText" lastClr="000000"/>
              </a:solidFill>
            </a:ln>
            <a:effectLst/>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'Community-Wide Totals'!$I$3:$I$6</c:f>
              <c:numCache>
                <c:formatCode>General</c:formatCode>
                <c:ptCount val="4"/>
                <c:pt idx="0">
                  <c:v>2015</c:v>
                </c:pt>
                <c:pt idx="1">
                  <c:v>2020</c:v>
                </c:pt>
                <c:pt idx="2">
                  <c:v>2025</c:v>
                </c:pt>
                <c:pt idx="3">
                  <c:v>2030</c:v>
                </c:pt>
              </c:numCache>
            </c:numRef>
          </c:cat>
          <c:val>
            <c:numRef>
              <c:f>('Scenario Forecasts'!$F$53,'Scenario Forecasts'!$F$58,'Scenario Forecasts'!$F$63,'Scenario Forecasts'!$F$68)</c:f>
              <c:numCache>
                <c:formatCode>#,##0</c:formatCode>
                <c:ptCount val="4"/>
                <c:pt idx="0">
                  <c:v>78127.595842145762</c:v>
                </c:pt>
                <c:pt idx="1">
                  <c:v>70621.833239292129</c:v>
                </c:pt>
                <c:pt idx="2">
                  <c:v>64156.641626272518</c:v>
                </c:pt>
                <c:pt idx="3">
                  <c:v>58071.976503616497</c:v>
                </c:pt>
              </c:numCache>
            </c:numRef>
          </c:val>
          <c:extLst>
            <c:ext xmlns:c16="http://schemas.microsoft.com/office/drawing/2014/chart" uri="{C3380CC4-5D6E-409C-BE32-E72D297353CC}">
              <c16:uniqueId val="{00000002-7361-487C-AD9A-18799A2453A8}"/>
            </c:ext>
          </c:extLst>
        </c:ser>
        <c:ser>
          <c:idx val="4"/>
          <c:order val="3"/>
          <c:tx>
            <c:strRef>
              <c:f>'Community-Wide Totals'!$M$2</c:f>
              <c:strCache>
                <c:ptCount val="1"/>
                <c:pt idx="0">
                  <c:v>Air Travel</c:v>
                </c:pt>
              </c:strCache>
            </c:strRef>
          </c:tx>
          <c:spPr>
            <a:solidFill>
              <a:srgbClr val="FF0000"/>
            </a:solidFill>
            <a:ln>
              <a:solidFill>
                <a:sysClr val="windowText" lastClr="000000"/>
              </a:solidFill>
            </a:ln>
            <a:effectLst/>
          </c:spPr>
          <c:dLbls>
            <c:dLbl>
              <c:idx val="0"/>
              <c:layout>
                <c:manualLayout>
                  <c:x val="2.3359610442628752E-3"/>
                  <c:y val="2.10269513362668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7361-487C-AD9A-18799A2453A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Totals'!$M$3:$M$6</c:f>
              <c:numCache>
                <c:formatCode>#,##0_);\(#,##0\)</c:formatCode>
                <c:ptCount val="4"/>
                <c:pt idx="0">
                  <c:v>4523.8166294094981</c:v>
                </c:pt>
                <c:pt idx="1">
                  <c:v>4816.474442980867</c:v>
                </c:pt>
                <c:pt idx="2">
                  <c:v>5147.7051891767287</c:v>
                </c:pt>
                <c:pt idx="3">
                  <c:v>5475.2317463338695</c:v>
                </c:pt>
              </c:numCache>
            </c:numRef>
          </c:val>
          <c:extLst>
            <c:ext xmlns:c16="http://schemas.microsoft.com/office/drawing/2014/chart" uri="{C3380CC4-5D6E-409C-BE32-E72D297353CC}">
              <c16:uniqueId val="{00000004-7361-487C-AD9A-18799A2453A8}"/>
            </c:ext>
          </c:extLst>
        </c:ser>
        <c:ser>
          <c:idx val="5"/>
          <c:order val="4"/>
          <c:tx>
            <c:strRef>
              <c:f>'Community-Wide Totals'!$N$2</c:f>
              <c:strCache>
                <c:ptCount val="1"/>
                <c:pt idx="0">
                  <c:v>Landfill</c:v>
                </c:pt>
              </c:strCache>
            </c:strRef>
          </c:tx>
          <c:spPr>
            <a:solidFill>
              <a:srgbClr val="A94D0F">
                <a:alpha val="67843"/>
              </a:srgbClr>
            </a:solidFill>
            <a:ln>
              <a:solidFill>
                <a:sysClr val="windowText" lastClr="000000"/>
              </a:solidFill>
            </a:ln>
            <a:effectLst/>
          </c:spPr>
          <c:dLbls>
            <c:dLbl>
              <c:idx val="0"/>
              <c:layout>
                <c:manualLayout>
                  <c:x val="-8.565091550962058E-17"/>
                  <c:y val="-7.88510675110008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7361-487C-AD9A-18799A2453A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'Community-Wide Totals'!$I$3:$I$6</c:f>
              <c:numCache>
                <c:formatCode>General</c:formatCode>
                <c:ptCount val="4"/>
                <c:pt idx="0">
                  <c:v>2015</c:v>
                </c:pt>
                <c:pt idx="1">
                  <c:v>2020</c:v>
                </c:pt>
                <c:pt idx="2">
                  <c:v>2025</c:v>
                </c:pt>
                <c:pt idx="3">
                  <c:v>2030</c:v>
                </c:pt>
              </c:numCache>
            </c:numRef>
          </c:cat>
          <c:val>
            <c:numRef>
              <c:f>'Community-Wide Totals'!$N$3:$N$6</c:f>
              <c:numCache>
                <c:formatCode>#,##0_);\(#,##0\)</c:formatCode>
                <c:ptCount val="4"/>
                <c:pt idx="0">
                  <c:v>21495</c:v>
                </c:pt>
                <c:pt idx="1">
                  <c:v>22885.569118522762</c:v>
                </c:pt>
                <c:pt idx="2">
                  <c:v>24459.418253607928</c:v>
                </c:pt>
                <c:pt idx="3">
                  <c:v>26015.666864642306</c:v>
                </c:pt>
              </c:numCache>
            </c:numRef>
          </c:val>
          <c:extLst>
            <c:ext xmlns:c16="http://schemas.microsoft.com/office/drawing/2014/chart" uri="{C3380CC4-5D6E-409C-BE32-E72D297353CC}">
              <c16:uniqueId val="{00000006-7361-487C-AD9A-18799A2453A8}"/>
            </c:ext>
          </c:extLst>
        </c:ser>
        <c:dLbls>
          <c:showLegendKey val="0"/>
          <c:showVal val="1"/>
          <c:showCatName val="0"/>
          <c:showSerName val="0"/>
          <c:showPercent val="0"/>
          <c:showBubbleSize val="0"/>
        </c:dLbls>
        <c:axId val="631510768"/>
        <c:axId val="773859736"/>
      </c:areaChart>
      <c:lineChart>
        <c:grouping val="standard"/>
        <c:varyColors val="0"/>
        <c:ser>
          <c:idx val="6"/>
          <c:order val="5"/>
          <c:tx>
            <c:v>20% reduction</c:v>
          </c:tx>
          <c:spPr>
            <a:ln w="28575" cap="rnd">
              <a:solidFill>
                <a:sysClr val="windowText" lastClr="00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7361-487C-AD9A-18799A2453A8}"/>
                </c:ext>
              </c:extLst>
            </c:dLbl>
            <c:dLbl>
              <c:idx val="1"/>
              <c:delete val="1"/>
              <c:extLst>
                <c:ext xmlns:c15="http://schemas.microsoft.com/office/drawing/2012/chart" uri="{CE6537A1-D6FC-4f65-9D91-7224C49458BB}"/>
                <c:ext xmlns:c16="http://schemas.microsoft.com/office/drawing/2014/chart" uri="{C3380CC4-5D6E-409C-BE32-E72D297353CC}">
                  <c16:uniqueId val="{00000008-7361-487C-AD9A-18799A2453A8}"/>
                </c:ext>
              </c:extLst>
            </c:dLbl>
            <c:dLbl>
              <c:idx val="2"/>
              <c:layout>
                <c:manualLayout>
                  <c:x val="-2.4218114743564337E-2"/>
                  <c:y val="-1.836524098810540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7361-487C-AD9A-18799A2453A8}"/>
                </c:ext>
              </c:extLst>
            </c:dLbl>
            <c:dLbl>
              <c:idx val="3"/>
              <c:delete val="1"/>
              <c:extLst>
                <c:ext xmlns:c15="http://schemas.microsoft.com/office/drawing/2012/chart" uri="{CE6537A1-D6FC-4f65-9D91-7224C49458BB}"/>
                <c:ext xmlns:c16="http://schemas.microsoft.com/office/drawing/2014/chart" uri="{C3380CC4-5D6E-409C-BE32-E72D297353CC}">
                  <c16:uniqueId val="{0000000A-7361-487C-AD9A-18799A2453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('Community-Wide Totals'!$AJ$3,'Community-Wide Totals'!$AJ$4,'Community-Wide Totals'!$AJ$5,'Community-Wide Totals'!$AJ$6)</c:f>
              <c:numCache>
                <c:formatCode>#,##0</c:formatCode>
                <c:ptCount val="4"/>
                <c:pt idx="0">
                  <c:v>218532.36031223732</c:v>
                </c:pt>
                <c:pt idx="1">
                  <c:v>218532</c:v>
                </c:pt>
                <c:pt idx="2">
                  <c:v>218532</c:v>
                </c:pt>
                <c:pt idx="3">
                  <c:v>218532</c:v>
                </c:pt>
              </c:numCache>
            </c:numRef>
          </c:val>
          <c:smooth val="0"/>
          <c:extLst>
            <c:ext xmlns:c16="http://schemas.microsoft.com/office/drawing/2014/chart" uri="{C3380CC4-5D6E-409C-BE32-E72D297353CC}">
              <c16:uniqueId val="{0000000B-7361-487C-AD9A-18799A2453A8}"/>
            </c:ext>
          </c:extLst>
        </c:ser>
        <c:dLbls>
          <c:showLegendKey val="0"/>
          <c:showVal val="1"/>
          <c:showCatName val="0"/>
          <c:showSerName val="0"/>
          <c:showPercent val="0"/>
          <c:showBubbleSize val="0"/>
        </c:dLbls>
        <c:marker val="1"/>
        <c:smooth val="0"/>
        <c:axId val="631510768"/>
        <c:axId val="773859736"/>
      </c:lineChart>
      <c:catAx>
        <c:axId val="631510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859736"/>
        <c:crosses val="autoZero"/>
        <c:auto val="1"/>
        <c:lblAlgn val="ctr"/>
        <c:lblOffset val="100"/>
        <c:tickLblSkip val="1"/>
        <c:noMultiLvlLbl val="0"/>
      </c:catAx>
      <c:valAx>
        <c:axId val="773859736"/>
        <c:scaling>
          <c:orientation val="minMax"/>
        </c:scaling>
        <c:delete val="0"/>
        <c:axPos val="l"/>
        <c:majorGridlines>
          <c:spPr>
            <a:ln w="952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baseline="0"/>
                  <a:t>GHGs (mt CO</a:t>
                </a:r>
                <a:r>
                  <a:rPr lang="en-US" sz="1800" b="1" baseline="-25000"/>
                  <a:t>2</a:t>
                </a:r>
                <a:r>
                  <a:rPr lang="en-US" sz="1800" b="1" baseline="0"/>
                  <a:t>e)</a:t>
                </a:r>
                <a:endParaRPr lang="en-US" sz="1800" b="1"/>
              </a:p>
            </c:rich>
          </c:tx>
          <c:layout>
            <c:manualLayout>
              <c:xMode val="edge"/>
              <c:yMode val="edge"/>
              <c:x val="4.2373895073460642E-2"/>
              <c:y val="0.2952703239552099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63151076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Daily</a:t>
            </a:r>
            <a:r>
              <a:rPr lang="en-US" sz="1600" baseline="0" dirty="0">
                <a:solidFill>
                  <a:schemeClr val="tx1"/>
                </a:solidFill>
              </a:rPr>
              <a:t> </a:t>
            </a:r>
            <a:r>
              <a:rPr lang="en-US" sz="1600" dirty="0">
                <a:solidFill>
                  <a:schemeClr val="tx1"/>
                </a:solidFill>
              </a:rPr>
              <a:t>Vehicle</a:t>
            </a:r>
            <a:r>
              <a:rPr lang="en-US" sz="1600" baseline="0" dirty="0">
                <a:solidFill>
                  <a:schemeClr val="tx1"/>
                </a:solidFill>
              </a:rPr>
              <a:t> Counts Hwy. 135 @ Ohio Creek Rd</a:t>
            </a:r>
            <a:r>
              <a:rPr lang="en-US" sz="1600" baseline="0" dirty="0"/>
              <a:t>.</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974889718528161E-2"/>
          <c:y val="0.2425367642255889"/>
          <c:w val="0.90566596893551155"/>
          <c:h val="0.51101946968938206"/>
        </c:manualLayout>
      </c:layout>
      <c:areaChart>
        <c:grouping val="standard"/>
        <c:varyColors val="0"/>
        <c:ser>
          <c:idx val="0"/>
          <c:order val="0"/>
          <c:spPr>
            <a:solidFill>
              <a:schemeClr val="accent1">
                <a:tint val="65000"/>
              </a:schemeClr>
            </a:solidFill>
            <a:ln>
              <a:noFill/>
            </a:ln>
            <a:effectLst/>
          </c:spPr>
          <c:cat>
            <c:strRef>
              <c:f>'TrafficVolume 135'!$C$1:$N$1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'TrafficVolume 135'!$C$2:$N$2</c:f>
            </c:numRef>
          </c:val>
          <c:extLst>
            <c:ext xmlns:c16="http://schemas.microsoft.com/office/drawing/2014/chart" uri="{C3380CC4-5D6E-409C-BE32-E72D297353CC}">
              <c16:uniqueId val="{00000000-82B3-4899-82ED-8F71F3126838}"/>
            </c:ext>
          </c:extLst>
        </c:ser>
        <c:ser>
          <c:idx val="1"/>
          <c:order val="1"/>
          <c:tx>
            <c:strRef>
              <c:f>'TrafficVolume 135'!$B$3</c:f>
              <c:strCache>
                <c:ptCount val="1"/>
                <c:pt idx="0">
                  <c:v>2018</c:v>
                </c:pt>
              </c:strCache>
            </c:strRef>
          </c:tx>
          <c:spPr>
            <a:solidFill>
              <a:schemeClr val="accent1"/>
            </a:solidFill>
            <a:ln>
              <a:noFill/>
            </a:ln>
            <a:effectLst/>
          </c:spPr>
          <c:cat>
            <c:strRef>
              <c:f>'TrafficVolume 135'!$C$1:$N$1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'TrafficVolume 135'!$C$3:$N$3</c:f>
              <c:numCache>
                <c:formatCode>General</c:formatCode>
                <c:ptCount val="12"/>
                <c:pt idx="0">
                  <c:v>4376</c:v>
                </c:pt>
                <c:pt idx="1">
                  <c:v>4539</c:v>
                </c:pt>
                <c:pt idx="2">
                  <c:v>4694</c:v>
                </c:pt>
                <c:pt idx="3">
                  <c:v>4125</c:v>
                </c:pt>
                <c:pt idx="4">
                  <c:v>4880</c:v>
                </c:pt>
                <c:pt idx="5">
                  <c:v>6694</c:v>
                </c:pt>
                <c:pt idx="6">
                  <c:v>8254</c:v>
                </c:pt>
                <c:pt idx="7">
                  <c:v>6975</c:v>
                </c:pt>
                <c:pt idx="8">
                  <c:v>6485</c:v>
                </c:pt>
                <c:pt idx="9">
                  <c:v>4745</c:v>
                </c:pt>
                <c:pt idx="10">
                  <c:v>3965</c:v>
                </c:pt>
                <c:pt idx="11">
                  <c:v>4323</c:v>
                </c:pt>
              </c:numCache>
            </c:numRef>
          </c:val>
          <c:extLst>
            <c:ext xmlns:c16="http://schemas.microsoft.com/office/drawing/2014/chart" uri="{C3380CC4-5D6E-409C-BE32-E72D297353CC}">
              <c16:uniqueId val="{00000001-82B3-4899-82ED-8F71F3126838}"/>
            </c:ext>
          </c:extLst>
        </c:ser>
        <c:ser>
          <c:idx val="2"/>
          <c:order val="2"/>
          <c:tx>
            <c:strRef>
              <c:f>'TrafficVolume 135'!$B$6</c:f>
              <c:strCache>
                <c:ptCount val="1"/>
                <c:pt idx="0">
                  <c:v>2015</c:v>
                </c:pt>
              </c:strCache>
            </c:strRef>
          </c:tx>
          <c:spPr>
            <a:solidFill>
              <a:schemeClr val="accent1">
                <a:shade val="65000"/>
              </a:schemeClr>
            </a:solidFill>
            <a:ln>
              <a:noFill/>
            </a:ln>
            <a:effectLst/>
          </c:spPr>
          <c:val>
            <c:numRef>
              <c:f>'TrafficVolume 135'!$C$6:$N$6</c:f>
              <c:numCache>
                <c:formatCode>General</c:formatCode>
                <c:ptCount val="12"/>
                <c:pt idx="0">
                  <c:v>3741</c:v>
                </c:pt>
                <c:pt idx="1">
                  <c:v>3977</c:v>
                </c:pt>
                <c:pt idx="2">
                  <c:v>4270</c:v>
                </c:pt>
                <c:pt idx="3">
                  <c:v>3343</c:v>
                </c:pt>
                <c:pt idx="4">
                  <c:v>3768</c:v>
                </c:pt>
                <c:pt idx="5">
                  <c:v>5307</c:v>
                </c:pt>
                <c:pt idx="6">
                  <c:v>7074</c:v>
                </c:pt>
                <c:pt idx="7">
                  <c:v>6076</c:v>
                </c:pt>
                <c:pt idx="8">
                  <c:v>5365</c:v>
                </c:pt>
                <c:pt idx="9">
                  <c:v>3981</c:v>
                </c:pt>
                <c:pt idx="10">
                  <c:v>3381</c:v>
                </c:pt>
                <c:pt idx="11">
                  <c:v>3715</c:v>
                </c:pt>
              </c:numCache>
            </c:numRef>
          </c:val>
          <c:extLst>
            <c:ext xmlns:c16="http://schemas.microsoft.com/office/drawing/2014/chart" uri="{C3380CC4-5D6E-409C-BE32-E72D297353CC}">
              <c16:uniqueId val="{00000002-82B3-4899-82ED-8F71F3126838}"/>
            </c:ext>
          </c:extLst>
        </c:ser>
        <c:dLbls>
          <c:showLegendKey val="0"/>
          <c:showVal val="0"/>
          <c:showCatName val="0"/>
          <c:showSerName val="0"/>
          <c:showPercent val="0"/>
          <c:showBubbleSize val="0"/>
        </c:dLbls>
        <c:axId val="2024706032"/>
        <c:axId val="170429248"/>
      </c:areaChart>
      <c:catAx>
        <c:axId val="202470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429248"/>
        <c:crosses val="autoZero"/>
        <c:auto val="1"/>
        <c:lblAlgn val="ctr"/>
        <c:lblOffset val="100"/>
        <c:noMultiLvlLbl val="0"/>
      </c:catAx>
      <c:valAx>
        <c:axId val="17042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24706032"/>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E7AF742-3C6A-431B-8888-261F6D4B4629}" type="datetimeFigureOut">
              <a:rPr lang="en-US" smtClean="0"/>
              <a:t>1/21/2021</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FD34709-1179-4DF7-986B-91C79086485F}" type="slidenum">
              <a:rPr lang="en-US" smtClean="0"/>
              <a:t>‹#›</a:t>
            </a:fld>
            <a:endParaRPr lang="en-US"/>
          </a:p>
        </p:txBody>
      </p:sp>
    </p:spTree>
    <p:extLst>
      <p:ext uri="{BB962C8B-B14F-4D97-AF65-F5344CB8AC3E}">
        <p14:creationId xmlns:p14="http://schemas.microsoft.com/office/powerpoint/2010/main" val="11240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for this conference is to move from abstract support for lowering greenhouse gas emissions to tangible understanding of the behavior change, policies, and opportunities that will have a predictable and measurable affect on our local emissions.</a:t>
            </a:r>
          </a:p>
          <a:p>
            <a:r>
              <a:rPr lang="en-US" dirty="0"/>
              <a:t>This day will be focused on numbers and forecasted estimates. We will learn more about where emissions come from now and what factors could be changed that are most likely to effect emissions in the future. In order to get through this we will not be talking about resilience, adaptation, or any of the other really important issues that must be considered relating to climate change. Today is about emission, where they come from and what opportunities exist to lower them.</a:t>
            </a:r>
          </a:p>
        </p:txBody>
      </p:sp>
      <p:sp>
        <p:nvSpPr>
          <p:cNvPr id="4" name="Slide Number Placeholder 3"/>
          <p:cNvSpPr>
            <a:spLocks noGrp="1"/>
          </p:cNvSpPr>
          <p:nvPr>
            <p:ph type="sldNum" sz="quarter" idx="5"/>
          </p:nvPr>
        </p:nvSpPr>
        <p:spPr/>
        <p:txBody>
          <a:bodyPr/>
          <a:lstStyle/>
          <a:p>
            <a:fld id="{CFD34709-1179-4DF7-986B-91C79086485F}" type="slidenum">
              <a:rPr lang="en-US" smtClean="0"/>
              <a:t>1</a:t>
            </a:fld>
            <a:endParaRPr lang="en-US"/>
          </a:p>
        </p:txBody>
      </p:sp>
    </p:spTree>
    <p:extLst>
      <p:ext uri="{BB962C8B-B14F-4D97-AF65-F5344CB8AC3E}">
        <p14:creationId xmlns:p14="http://schemas.microsoft.com/office/powerpoint/2010/main" val="229117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Talk about data collection methodology…</a:t>
            </a:r>
          </a:p>
          <a:p>
            <a:r>
              <a:rPr lang="en-US" dirty="0"/>
              <a:t>These charts depict the county’s emissions in two ways:  By sector and by energy source</a:t>
            </a:r>
          </a:p>
          <a:p>
            <a:pPr marL="173422" indent="-173422">
              <a:buFontTx/>
              <a:buChar char="-"/>
            </a:pPr>
            <a:r>
              <a:rPr lang="en-US" dirty="0"/>
              <a:t>By sector: Buildings are a disproportionately large share of emissions in Gunnison County. Our average building is less efficient than buildings in the same climate zone as ours. Also, electrical emissions are greater on average than the rest of the country.</a:t>
            </a:r>
          </a:p>
          <a:p>
            <a:pPr marL="173422" indent="-173422">
              <a:buFontTx/>
              <a:buChar char="-"/>
            </a:pPr>
            <a:r>
              <a:rPr lang="en-US" dirty="0"/>
              <a:t>By energy source: Electricity is 42% of total emissions. </a:t>
            </a:r>
          </a:p>
        </p:txBody>
      </p:sp>
      <p:sp>
        <p:nvSpPr>
          <p:cNvPr id="4" name="Slide Number Placeholder 3"/>
          <p:cNvSpPr>
            <a:spLocks noGrp="1"/>
          </p:cNvSpPr>
          <p:nvPr>
            <p:ph type="sldNum" sz="quarter" idx="5"/>
          </p:nvPr>
        </p:nvSpPr>
        <p:spPr/>
        <p:txBody>
          <a:bodyPr/>
          <a:lstStyle/>
          <a:p>
            <a:fld id="{CFD34709-1179-4DF7-986B-91C79086485F}" type="slidenum">
              <a:rPr lang="en-US" smtClean="0"/>
              <a:t>11</a:t>
            </a:fld>
            <a:endParaRPr lang="en-US"/>
          </a:p>
        </p:txBody>
      </p:sp>
    </p:spTree>
    <p:extLst>
      <p:ext uri="{BB962C8B-B14F-4D97-AF65-F5344CB8AC3E}">
        <p14:creationId xmlns:p14="http://schemas.microsoft.com/office/powerpoint/2010/main" val="324674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incorporates recent policy changes into the forecasted emissions including CAFÉ standards and building energy code.</a:t>
            </a:r>
          </a:p>
          <a:p>
            <a:r>
              <a:rPr lang="en-US" dirty="0"/>
              <a:t>Recent policy changes will reduce emissions modestly driven primarily by increase in fuel efficiency because of Colorado adopting California’s tailpipe emissions and electrical vehicle standards. It also accounts for new energy code adoption which will lower residential energy use by about 9% while adding over 1400 homes.</a:t>
            </a:r>
          </a:p>
        </p:txBody>
      </p:sp>
      <p:sp>
        <p:nvSpPr>
          <p:cNvPr id="4" name="Slide Number Placeholder 3"/>
          <p:cNvSpPr>
            <a:spLocks noGrp="1"/>
          </p:cNvSpPr>
          <p:nvPr>
            <p:ph type="sldNum" sz="quarter" idx="5"/>
          </p:nvPr>
        </p:nvSpPr>
        <p:spPr/>
        <p:txBody>
          <a:bodyPr/>
          <a:lstStyle/>
          <a:p>
            <a:fld id="{CFD34709-1179-4DF7-986B-91C79086485F}" type="slidenum">
              <a:rPr lang="en-US" smtClean="0"/>
              <a:t>12</a:t>
            </a:fld>
            <a:endParaRPr lang="en-US"/>
          </a:p>
        </p:txBody>
      </p:sp>
    </p:spTree>
    <p:extLst>
      <p:ext uri="{BB962C8B-B14F-4D97-AF65-F5344CB8AC3E}">
        <p14:creationId xmlns:p14="http://schemas.microsoft.com/office/powerpoint/2010/main" val="294369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possible through aggregate action in 4 main sectors: Electric Utilities, Building Efficiency, Transportation, and Land Use. Waste and recycling is another important sector that impacts climate change but doesn’t represent a significant portion of total emissions in the County.</a:t>
            </a:r>
          </a:p>
        </p:txBody>
      </p:sp>
      <p:sp>
        <p:nvSpPr>
          <p:cNvPr id="4" name="Slide Number Placeholder 3"/>
          <p:cNvSpPr>
            <a:spLocks noGrp="1"/>
          </p:cNvSpPr>
          <p:nvPr>
            <p:ph type="sldNum" sz="quarter" idx="5"/>
          </p:nvPr>
        </p:nvSpPr>
        <p:spPr/>
        <p:txBody>
          <a:bodyPr/>
          <a:lstStyle/>
          <a:p>
            <a:fld id="{CFD34709-1179-4DF7-986B-91C79086485F}" type="slidenum">
              <a:rPr lang="en-US" smtClean="0"/>
              <a:t>13</a:t>
            </a:fld>
            <a:endParaRPr lang="en-US"/>
          </a:p>
        </p:txBody>
      </p:sp>
    </p:spTree>
    <p:extLst>
      <p:ext uri="{BB962C8B-B14F-4D97-AF65-F5344CB8AC3E}">
        <p14:creationId xmlns:p14="http://schemas.microsoft.com/office/powerpoint/2010/main" val="166645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State’s goals were met and everything else remained as is today we would experience almost 30% reduction in emissions County wide.</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15</a:t>
            </a:fld>
            <a:endParaRPr lang="en-US"/>
          </a:p>
        </p:txBody>
      </p:sp>
    </p:spTree>
    <p:extLst>
      <p:ext uri="{BB962C8B-B14F-4D97-AF65-F5344CB8AC3E}">
        <p14:creationId xmlns:p14="http://schemas.microsoft.com/office/powerpoint/2010/main" val="305537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17</a:t>
            </a:fld>
            <a:endParaRPr lang="en-US"/>
          </a:p>
        </p:txBody>
      </p:sp>
    </p:spTree>
    <p:extLst>
      <p:ext uri="{BB962C8B-B14F-4D97-AF65-F5344CB8AC3E}">
        <p14:creationId xmlns:p14="http://schemas.microsoft.com/office/powerpoint/2010/main" val="92027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to see energy use grow through 2030 but emissions will actually drop slightly because of GCEA’s emissions factor is expected to drop. This is based on the 2015? Tri-State resource plan.</a:t>
            </a:r>
          </a:p>
        </p:txBody>
      </p:sp>
      <p:sp>
        <p:nvSpPr>
          <p:cNvPr id="4" name="Slide Number Placeholder 3"/>
          <p:cNvSpPr>
            <a:spLocks noGrp="1"/>
          </p:cNvSpPr>
          <p:nvPr>
            <p:ph type="sldNum" sz="quarter" idx="5"/>
          </p:nvPr>
        </p:nvSpPr>
        <p:spPr/>
        <p:txBody>
          <a:bodyPr/>
          <a:lstStyle/>
          <a:p>
            <a:fld id="{CFD34709-1179-4DF7-986B-91C79086485F}" type="slidenum">
              <a:rPr lang="en-US" smtClean="0"/>
              <a:t>18</a:t>
            </a:fld>
            <a:endParaRPr lang="en-US"/>
          </a:p>
        </p:txBody>
      </p:sp>
    </p:spTree>
    <p:extLst>
      <p:ext uri="{BB962C8B-B14F-4D97-AF65-F5344CB8AC3E}">
        <p14:creationId xmlns:p14="http://schemas.microsoft.com/office/powerpoint/2010/main" val="76490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home in Gunnison county uses 21% more energy than similar homes in Climate Zone 7.  Homes meeting 2015 energy code will use 32% LESS energy than average in Gunnison county.</a:t>
            </a:r>
          </a:p>
          <a:p>
            <a:r>
              <a:rPr lang="en-US" dirty="0"/>
              <a:t>Deep energy cuts are possible: The Ryan Residence uses only 8% as much energy as the average in the county.</a:t>
            </a:r>
          </a:p>
        </p:txBody>
      </p:sp>
      <p:sp>
        <p:nvSpPr>
          <p:cNvPr id="4" name="Slide Number Placeholder 3"/>
          <p:cNvSpPr>
            <a:spLocks noGrp="1"/>
          </p:cNvSpPr>
          <p:nvPr>
            <p:ph type="sldNum" sz="quarter" idx="5"/>
          </p:nvPr>
        </p:nvSpPr>
        <p:spPr/>
        <p:txBody>
          <a:bodyPr/>
          <a:lstStyle/>
          <a:p>
            <a:fld id="{CFD34709-1179-4DF7-986B-91C79086485F}" type="slidenum">
              <a:rPr lang="en-US" smtClean="0"/>
              <a:t>19</a:t>
            </a:fld>
            <a:endParaRPr lang="en-US"/>
          </a:p>
        </p:txBody>
      </p:sp>
    </p:spTree>
    <p:extLst>
      <p:ext uri="{BB962C8B-B14F-4D97-AF65-F5344CB8AC3E}">
        <p14:creationId xmlns:p14="http://schemas.microsoft.com/office/powerpoint/2010/main" val="2097795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emissions, fuel source and technology matter. </a:t>
            </a:r>
          </a:p>
          <a:p>
            <a:r>
              <a:rPr lang="en-US" dirty="0"/>
              <a:t>Today on a per Btu basis with the most common technology electricity is a emissions intensive way to heat. There are big changes coming though in the emissions factor from electricity dramatically lowering and with new technologies for electric heat. We will dive into this more over lunch and in the afternoon. </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20</a:t>
            </a:fld>
            <a:endParaRPr lang="en-US"/>
          </a:p>
        </p:txBody>
      </p:sp>
    </p:spTree>
    <p:extLst>
      <p:ext uri="{BB962C8B-B14F-4D97-AF65-F5344CB8AC3E}">
        <p14:creationId xmlns:p14="http://schemas.microsoft.com/office/powerpoint/2010/main" val="3643774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efficiencies would result in avg. EUI’s of 41 for residential and 84 for commercial buildings. Further, more efficient buildings require less heat and are easier to electrify, electric buildings will capitalize on utility emissions reductions and further reduce emissions.</a:t>
            </a:r>
          </a:p>
        </p:txBody>
      </p:sp>
      <p:sp>
        <p:nvSpPr>
          <p:cNvPr id="4" name="Slide Number Placeholder 3"/>
          <p:cNvSpPr>
            <a:spLocks noGrp="1"/>
          </p:cNvSpPr>
          <p:nvPr>
            <p:ph type="sldNum" sz="quarter" idx="5"/>
          </p:nvPr>
        </p:nvSpPr>
        <p:spPr/>
        <p:txBody>
          <a:bodyPr/>
          <a:lstStyle/>
          <a:p>
            <a:fld id="{CFD34709-1179-4DF7-986B-91C79086485F}" type="slidenum">
              <a:rPr lang="en-US" smtClean="0"/>
              <a:t>21</a:t>
            </a:fld>
            <a:endParaRPr lang="en-US"/>
          </a:p>
        </p:txBody>
      </p:sp>
    </p:spTree>
    <p:extLst>
      <p:ext uri="{BB962C8B-B14F-4D97-AF65-F5344CB8AC3E}">
        <p14:creationId xmlns:p14="http://schemas.microsoft.com/office/powerpoint/2010/main" val="407721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buildings in the county use 62% more energy than the average commercial building in the US. Commercial buildings are more affected by occupancy than climate so benchmarking is not available by climate, just by occupancy type. For this purpose we used the average of all occupancy types.</a:t>
            </a:r>
          </a:p>
          <a:p>
            <a:r>
              <a:rPr lang="en-US" dirty="0"/>
              <a:t>Energy code compliant commercial buildings will use less than half the energy of current average.</a:t>
            </a:r>
          </a:p>
          <a:p>
            <a:r>
              <a:rPr lang="en-US" dirty="0"/>
              <a:t>Much deeper energy use is possible: the County has achieved EUI’s in public buildings that nearly half what energy code buildings would use.</a:t>
            </a:r>
          </a:p>
        </p:txBody>
      </p:sp>
      <p:sp>
        <p:nvSpPr>
          <p:cNvPr id="4" name="Slide Number Placeholder 3"/>
          <p:cNvSpPr>
            <a:spLocks noGrp="1"/>
          </p:cNvSpPr>
          <p:nvPr>
            <p:ph type="sldNum" sz="quarter" idx="5"/>
          </p:nvPr>
        </p:nvSpPr>
        <p:spPr/>
        <p:txBody>
          <a:bodyPr/>
          <a:lstStyle/>
          <a:p>
            <a:fld id="{CFD34709-1179-4DF7-986B-91C79086485F}" type="slidenum">
              <a:rPr lang="en-US" smtClean="0"/>
              <a:t>23</a:t>
            </a:fld>
            <a:endParaRPr lang="en-US"/>
          </a:p>
        </p:txBody>
      </p:sp>
    </p:spTree>
    <p:extLst>
      <p:ext uri="{BB962C8B-B14F-4D97-AF65-F5344CB8AC3E}">
        <p14:creationId xmlns:p14="http://schemas.microsoft.com/office/powerpoint/2010/main" val="340866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Gunnison County has been working on this for some time and has made </a:t>
            </a:r>
            <a:r>
              <a:rPr lang="en-US" dirty="0" err="1"/>
              <a:t>porgres</a:t>
            </a:r>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2</a:t>
            </a:fld>
            <a:endParaRPr lang="en-US"/>
          </a:p>
        </p:txBody>
      </p:sp>
    </p:spTree>
    <p:extLst>
      <p:ext uri="{BB962C8B-B14F-4D97-AF65-F5344CB8AC3E}">
        <p14:creationId xmlns:p14="http://schemas.microsoft.com/office/powerpoint/2010/main" val="1434917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electrification and the use of heat pump technology energy use has been lowered dramatically. And all electric buildings are perfect for adding solar to.</a:t>
            </a:r>
          </a:p>
        </p:txBody>
      </p:sp>
      <p:sp>
        <p:nvSpPr>
          <p:cNvPr id="4" name="Slide Number Placeholder 3"/>
          <p:cNvSpPr>
            <a:spLocks noGrp="1"/>
          </p:cNvSpPr>
          <p:nvPr>
            <p:ph type="sldNum" sz="quarter" idx="5"/>
          </p:nvPr>
        </p:nvSpPr>
        <p:spPr/>
        <p:txBody>
          <a:bodyPr/>
          <a:lstStyle/>
          <a:p>
            <a:fld id="{CFD34709-1179-4DF7-986B-91C79086485F}" type="slidenum">
              <a:rPr lang="en-US" smtClean="0"/>
              <a:t>24</a:t>
            </a:fld>
            <a:endParaRPr lang="en-US"/>
          </a:p>
        </p:txBody>
      </p:sp>
    </p:spTree>
    <p:extLst>
      <p:ext uri="{BB962C8B-B14F-4D97-AF65-F5344CB8AC3E}">
        <p14:creationId xmlns:p14="http://schemas.microsoft.com/office/powerpoint/2010/main" val="2051545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1980 the avg. U.S. VMT per day was 18.6 it has grown every year since</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25</a:t>
            </a:fld>
            <a:endParaRPr lang="en-US"/>
          </a:p>
        </p:txBody>
      </p:sp>
    </p:spTree>
    <p:extLst>
      <p:ext uri="{BB962C8B-B14F-4D97-AF65-F5344CB8AC3E}">
        <p14:creationId xmlns:p14="http://schemas.microsoft.com/office/powerpoint/2010/main" val="303999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UPDATE WITH CURRENT DATA!!</a:t>
            </a:r>
          </a:p>
          <a:p>
            <a:r>
              <a:rPr lang="en-US" dirty="0"/>
              <a:t>RTA ridership represents about 1/10</a:t>
            </a:r>
            <a:r>
              <a:rPr lang="en-US" baseline="30000" dirty="0"/>
              <a:t>th</a:t>
            </a:r>
            <a:r>
              <a:rPr lang="en-US" dirty="0"/>
              <a:t> the amount of cars on 135, or to put in another way RTA lowers traffic on 135 by 10%.</a:t>
            </a:r>
          </a:p>
        </p:txBody>
      </p:sp>
      <p:sp>
        <p:nvSpPr>
          <p:cNvPr id="4" name="Slide Number Placeholder 3"/>
          <p:cNvSpPr>
            <a:spLocks noGrp="1"/>
          </p:cNvSpPr>
          <p:nvPr>
            <p:ph type="sldNum" sz="quarter" idx="5"/>
          </p:nvPr>
        </p:nvSpPr>
        <p:spPr/>
        <p:txBody>
          <a:bodyPr/>
          <a:lstStyle/>
          <a:p>
            <a:fld id="{CFD34709-1179-4DF7-986B-91C79086485F}" type="slidenum">
              <a:rPr lang="en-US" smtClean="0"/>
              <a:t>26</a:t>
            </a:fld>
            <a:endParaRPr lang="en-US"/>
          </a:p>
        </p:txBody>
      </p:sp>
    </p:spTree>
    <p:extLst>
      <p:ext uri="{BB962C8B-B14F-4D97-AF65-F5344CB8AC3E}">
        <p14:creationId xmlns:p14="http://schemas.microsoft.com/office/powerpoint/2010/main" val="1030097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standards will increase fuel economy by 67%</a:t>
            </a:r>
          </a:p>
          <a:p>
            <a:r>
              <a:rPr lang="en-US" dirty="0"/>
              <a:t>Assuming per capita VMT does not continue to increase the result will be a 28% overall decrease in emissions</a:t>
            </a:r>
          </a:p>
        </p:txBody>
      </p:sp>
      <p:sp>
        <p:nvSpPr>
          <p:cNvPr id="4" name="Slide Number Placeholder 3"/>
          <p:cNvSpPr>
            <a:spLocks noGrp="1"/>
          </p:cNvSpPr>
          <p:nvPr>
            <p:ph type="sldNum" sz="quarter" idx="5"/>
          </p:nvPr>
        </p:nvSpPr>
        <p:spPr/>
        <p:txBody>
          <a:bodyPr/>
          <a:lstStyle/>
          <a:p>
            <a:fld id="{CFD34709-1179-4DF7-986B-91C79086485F}" type="slidenum">
              <a:rPr lang="en-US" smtClean="0"/>
              <a:t>27</a:t>
            </a:fld>
            <a:endParaRPr lang="en-US"/>
          </a:p>
        </p:txBody>
      </p:sp>
    </p:spTree>
    <p:extLst>
      <p:ext uri="{BB962C8B-B14F-4D97-AF65-F5344CB8AC3E}">
        <p14:creationId xmlns:p14="http://schemas.microsoft.com/office/powerpoint/2010/main" val="369643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VMT reduces by 20% by 2030 and “Cal” standards achieved</a:t>
            </a:r>
          </a:p>
        </p:txBody>
      </p:sp>
      <p:sp>
        <p:nvSpPr>
          <p:cNvPr id="4" name="Slide Number Placeholder 3"/>
          <p:cNvSpPr>
            <a:spLocks noGrp="1"/>
          </p:cNvSpPr>
          <p:nvPr>
            <p:ph type="sldNum" sz="quarter" idx="5"/>
          </p:nvPr>
        </p:nvSpPr>
        <p:spPr/>
        <p:txBody>
          <a:bodyPr/>
          <a:lstStyle/>
          <a:p>
            <a:fld id="{CFD34709-1179-4DF7-986B-91C79086485F}" type="slidenum">
              <a:rPr lang="en-US" smtClean="0"/>
              <a:t>28</a:t>
            </a:fld>
            <a:endParaRPr lang="en-US"/>
          </a:p>
        </p:txBody>
      </p:sp>
    </p:spTree>
    <p:extLst>
      <p:ext uri="{BB962C8B-B14F-4D97-AF65-F5344CB8AC3E}">
        <p14:creationId xmlns:p14="http://schemas.microsoft.com/office/powerpoint/2010/main" val="3531017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Addressing emissions from transportation comes in 2 main areas: land use and alternative fuels. Land use changes including affordable housing will, over time, reduce commuting and encourage alternative modes of transportation. </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29</a:t>
            </a:fld>
            <a:endParaRPr lang="en-US"/>
          </a:p>
        </p:txBody>
      </p:sp>
    </p:spTree>
    <p:extLst>
      <p:ext uri="{BB962C8B-B14F-4D97-AF65-F5344CB8AC3E}">
        <p14:creationId xmlns:p14="http://schemas.microsoft.com/office/powerpoint/2010/main" val="1200406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Emissions from landfilled waste are estimated based on reporting from the State and utilizing EPA’s WARM calculator.  </a:t>
            </a:r>
          </a:p>
          <a:p>
            <a:pPr lvl="1"/>
            <a:r>
              <a:rPr lang="en-US" dirty="0"/>
              <a:t>Actual emissions from landfills lag waste entombment, however for the emissions inventory emissions are estimated by the amount of waste that is landfilled. </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30</a:t>
            </a:fld>
            <a:endParaRPr lang="en-US"/>
          </a:p>
        </p:txBody>
      </p:sp>
    </p:spTree>
    <p:extLst>
      <p:ext uri="{BB962C8B-B14F-4D97-AF65-F5344CB8AC3E}">
        <p14:creationId xmlns:p14="http://schemas.microsoft.com/office/powerpoint/2010/main" val="220488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review: under current policies we are tracking at an estimated 6% emissions decrease with current implemented policies at the State and Local level. The State has set goals for drastic decreases in emissions from the electric sector and for ambitions electric vehicle adoption rates, we will model the potential effect of those this afternoon.</a:t>
            </a:r>
          </a:p>
        </p:txBody>
      </p:sp>
      <p:sp>
        <p:nvSpPr>
          <p:cNvPr id="4" name="Slide Number Placeholder 3"/>
          <p:cNvSpPr>
            <a:spLocks noGrp="1"/>
          </p:cNvSpPr>
          <p:nvPr>
            <p:ph type="sldNum" sz="quarter" idx="5"/>
          </p:nvPr>
        </p:nvSpPr>
        <p:spPr/>
        <p:txBody>
          <a:bodyPr/>
          <a:lstStyle/>
          <a:p>
            <a:fld id="{CFD34709-1179-4DF7-986B-91C79086485F}" type="slidenum">
              <a:rPr lang="en-US" smtClean="0"/>
              <a:t>31</a:t>
            </a:fld>
            <a:endParaRPr lang="en-US"/>
          </a:p>
        </p:txBody>
      </p:sp>
    </p:spTree>
    <p:extLst>
      <p:ext uri="{BB962C8B-B14F-4D97-AF65-F5344CB8AC3E}">
        <p14:creationId xmlns:p14="http://schemas.microsoft.com/office/powerpoint/2010/main" val="2634079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1980 the avg. U.S. VMT per day was 18.6 it has grown every year since</a:t>
            </a:r>
          </a:p>
        </p:txBody>
      </p:sp>
      <p:sp>
        <p:nvSpPr>
          <p:cNvPr id="4" name="Slide Number Placeholder 3"/>
          <p:cNvSpPr>
            <a:spLocks noGrp="1"/>
          </p:cNvSpPr>
          <p:nvPr>
            <p:ph type="sldNum" sz="quarter" idx="5"/>
          </p:nvPr>
        </p:nvSpPr>
        <p:spPr/>
        <p:txBody>
          <a:bodyPr/>
          <a:lstStyle/>
          <a:p>
            <a:fld id="{CFD34709-1179-4DF7-986B-91C79086485F}" type="slidenum">
              <a:rPr lang="en-US" smtClean="0"/>
              <a:t>32</a:t>
            </a:fld>
            <a:endParaRPr lang="en-US"/>
          </a:p>
        </p:txBody>
      </p:sp>
    </p:spTree>
    <p:extLst>
      <p:ext uri="{BB962C8B-B14F-4D97-AF65-F5344CB8AC3E}">
        <p14:creationId xmlns:p14="http://schemas.microsoft.com/office/powerpoint/2010/main" val="123930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is possible</a:t>
            </a:r>
          </a:p>
        </p:txBody>
      </p:sp>
      <p:sp>
        <p:nvSpPr>
          <p:cNvPr id="4" name="Slide Number Placeholder 3"/>
          <p:cNvSpPr>
            <a:spLocks noGrp="1"/>
          </p:cNvSpPr>
          <p:nvPr>
            <p:ph type="sldNum" sz="quarter" idx="5"/>
          </p:nvPr>
        </p:nvSpPr>
        <p:spPr/>
        <p:txBody>
          <a:bodyPr/>
          <a:lstStyle/>
          <a:p>
            <a:fld id="{CFD34709-1179-4DF7-986B-91C79086485F}" type="slidenum">
              <a:rPr lang="en-US" smtClean="0"/>
              <a:t>33</a:t>
            </a:fld>
            <a:endParaRPr lang="en-US"/>
          </a:p>
        </p:txBody>
      </p:sp>
    </p:spTree>
    <p:extLst>
      <p:ext uri="{BB962C8B-B14F-4D97-AF65-F5344CB8AC3E}">
        <p14:creationId xmlns:p14="http://schemas.microsoft.com/office/powerpoint/2010/main" val="248175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GHG’s have doubled since first measured in 19</a:t>
            </a:r>
            <a:r>
              <a:rPr lang="en-US" baseline="30000" dirty="0"/>
              <a:t>th</a:t>
            </a:r>
            <a:r>
              <a:rPr lang="en-US" dirty="0"/>
              <a:t> century</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3</a:t>
            </a:fld>
            <a:endParaRPr lang="en-US"/>
          </a:p>
        </p:txBody>
      </p:sp>
    </p:spTree>
    <p:extLst>
      <p:ext uri="{BB962C8B-B14F-4D97-AF65-F5344CB8AC3E}">
        <p14:creationId xmlns:p14="http://schemas.microsoft.com/office/powerpoint/2010/main" val="554788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Extra-ordinary processes are necessary to pull carbon out of the atmosphere in order to lower carbon concentrations in human time frames.</a:t>
            </a:r>
          </a:p>
          <a:p>
            <a:r>
              <a:rPr lang="en-US" dirty="0"/>
              <a:t>Carbon sequestration is deductive and appropriate in net-carbon accounting. However, many claims are made about net-carbon which simply trade the carbon emitted by one entity for credit from another entity which generated energy without emitting carbon. These trading schemes have utility in some cases and were important economic drivers of clean energy projects in the recent past but they can and often are used as greenwashing. A good example is when a fossil fuel like natural gas is burned for a process or use but the entity purchases solar or wind electricity credits to “offset” that use. </a:t>
            </a:r>
          </a:p>
          <a:p>
            <a:r>
              <a:rPr lang="en-US" dirty="0"/>
              <a:t>Global carbon concentrations are unaffected by such “offsets”.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example is planting trees to offset emissions, an average mature tree traps about 32 lbs. of carbon, it would require about 1,200 instantly mature trees to offset each individual’s carbon footprint in the Gunnison Valley.</a:t>
            </a:r>
          </a:p>
          <a:p>
            <a:r>
              <a:rPr lang="en-US" dirty="0"/>
              <a:t>For our purposes we will focus on gross emissions because the amount of emissions required to be cut in the very near future are too great to be wasting time with green washing math tricks.</a:t>
            </a:r>
          </a:p>
        </p:txBody>
      </p:sp>
      <p:sp>
        <p:nvSpPr>
          <p:cNvPr id="4" name="Slide Number Placeholder 3"/>
          <p:cNvSpPr>
            <a:spLocks noGrp="1"/>
          </p:cNvSpPr>
          <p:nvPr>
            <p:ph type="sldNum" sz="quarter" idx="5"/>
          </p:nvPr>
        </p:nvSpPr>
        <p:spPr/>
        <p:txBody>
          <a:bodyPr/>
          <a:lstStyle/>
          <a:p>
            <a:fld id="{CFD34709-1179-4DF7-986B-91C79086485F}" type="slidenum">
              <a:rPr lang="en-US" smtClean="0"/>
              <a:t>4</a:t>
            </a:fld>
            <a:endParaRPr lang="en-US"/>
          </a:p>
        </p:txBody>
      </p:sp>
    </p:spTree>
    <p:extLst>
      <p:ext uri="{BB962C8B-B14F-4D97-AF65-F5344CB8AC3E}">
        <p14:creationId xmlns:p14="http://schemas.microsoft.com/office/powerpoint/2010/main" val="249725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represents a time period that encompasses our lifetimes. Most of us were born before impacts of anthropogenic climate change began to be measurable and will live to see the consequences. </a:t>
            </a:r>
          </a:p>
          <a:p>
            <a:endParaRPr lang="en-US" dirty="0"/>
          </a:p>
          <a:p>
            <a:r>
              <a:rPr lang="en-US" dirty="0"/>
              <a:t>Dealing with climate change is a moral obligation </a:t>
            </a:r>
          </a:p>
        </p:txBody>
      </p:sp>
      <p:sp>
        <p:nvSpPr>
          <p:cNvPr id="4" name="Slide Number Placeholder 3"/>
          <p:cNvSpPr>
            <a:spLocks noGrp="1"/>
          </p:cNvSpPr>
          <p:nvPr>
            <p:ph type="sldNum" sz="quarter" idx="5"/>
          </p:nvPr>
        </p:nvSpPr>
        <p:spPr/>
        <p:txBody>
          <a:bodyPr/>
          <a:lstStyle/>
          <a:p>
            <a:fld id="{CFD34709-1179-4DF7-986B-91C79086485F}" type="slidenum">
              <a:rPr lang="en-US" smtClean="0"/>
              <a:t>6</a:t>
            </a:fld>
            <a:endParaRPr lang="en-US"/>
          </a:p>
        </p:txBody>
      </p:sp>
    </p:spTree>
    <p:extLst>
      <p:ext uri="{BB962C8B-B14F-4D97-AF65-F5344CB8AC3E}">
        <p14:creationId xmlns:p14="http://schemas.microsoft.com/office/powerpoint/2010/main" val="121568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of climate change are indirect and socialized. </a:t>
            </a:r>
          </a:p>
          <a:p>
            <a:endParaRPr lang="en-US" dirty="0"/>
          </a:p>
          <a:p>
            <a:r>
              <a:rPr lang="en-US" dirty="0"/>
              <a:t>Just like mining in the 19</a:t>
            </a:r>
            <a:r>
              <a:rPr lang="en-US" baseline="30000" dirty="0"/>
              <a:t>th</a:t>
            </a:r>
            <a:r>
              <a:rPr lang="en-US" dirty="0"/>
              <a:t> century, profits are earned through use of natural resources but the impacts of the waste are left for society to deal with later.</a:t>
            </a:r>
          </a:p>
          <a:p>
            <a:endParaRPr lang="en-US" dirty="0"/>
          </a:p>
        </p:txBody>
      </p:sp>
      <p:sp>
        <p:nvSpPr>
          <p:cNvPr id="4" name="Slide Number Placeholder 3"/>
          <p:cNvSpPr>
            <a:spLocks noGrp="1"/>
          </p:cNvSpPr>
          <p:nvPr>
            <p:ph type="sldNum" sz="quarter" idx="5"/>
          </p:nvPr>
        </p:nvSpPr>
        <p:spPr/>
        <p:txBody>
          <a:bodyPr/>
          <a:lstStyle/>
          <a:p>
            <a:fld id="{CFD34709-1179-4DF7-986B-91C79086485F}" type="slidenum">
              <a:rPr lang="en-US" smtClean="0"/>
              <a:t>7</a:t>
            </a:fld>
            <a:endParaRPr lang="en-US"/>
          </a:p>
        </p:txBody>
      </p:sp>
    </p:spTree>
    <p:extLst>
      <p:ext uri="{BB962C8B-B14F-4D97-AF65-F5344CB8AC3E}">
        <p14:creationId xmlns:p14="http://schemas.microsoft.com/office/powerpoint/2010/main" val="388162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global emissions reductions that are necessary to keep global temperature rise below 1.5C</a:t>
            </a:r>
          </a:p>
          <a:p>
            <a:r>
              <a:rPr lang="en-US" dirty="0"/>
              <a:t>If serious efforts had been taken to reduce emissions back in 2000 or even 2008 the path would be less drastic. Every year that passes with no action requires more intense efforts. Now in 200 we need to cut emissions in half from current levels by 2030 and continue that trajectory after 2030. </a:t>
            </a:r>
          </a:p>
        </p:txBody>
      </p:sp>
      <p:sp>
        <p:nvSpPr>
          <p:cNvPr id="4" name="Slide Number Placeholder 3"/>
          <p:cNvSpPr>
            <a:spLocks noGrp="1"/>
          </p:cNvSpPr>
          <p:nvPr>
            <p:ph type="sldNum" sz="quarter" idx="5"/>
          </p:nvPr>
        </p:nvSpPr>
        <p:spPr/>
        <p:txBody>
          <a:bodyPr/>
          <a:lstStyle/>
          <a:p>
            <a:fld id="{CFD34709-1179-4DF7-986B-91C79086485F}" type="slidenum">
              <a:rPr lang="en-US" smtClean="0"/>
              <a:t>8</a:t>
            </a:fld>
            <a:endParaRPr lang="en-US"/>
          </a:p>
        </p:txBody>
      </p:sp>
    </p:spTree>
    <p:extLst>
      <p:ext uri="{BB962C8B-B14F-4D97-AF65-F5344CB8AC3E}">
        <p14:creationId xmlns:p14="http://schemas.microsoft.com/office/powerpoint/2010/main" val="367515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emissions does not mean lowering economic growth. </a:t>
            </a:r>
          </a:p>
        </p:txBody>
      </p:sp>
      <p:sp>
        <p:nvSpPr>
          <p:cNvPr id="4" name="Slide Number Placeholder 3"/>
          <p:cNvSpPr>
            <a:spLocks noGrp="1"/>
          </p:cNvSpPr>
          <p:nvPr>
            <p:ph type="sldNum" sz="quarter" idx="5"/>
          </p:nvPr>
        </p:nvSpPr>
        <p:spPr/>
        <p:txBody>
          <a:bodyPr/>
          <a:lstStyle/>
          <a:p>
            <a:fld id="{CFD34709-1179-4DF7-986B-91C79086485F}" type="slidenum">
              <a:rPr lang="en-US" smtClean="0"/>
              <a:t>9</a:t>
            </a:fld>
            <a:endParaRPr lang="en-US"/>
          </a:p>
        </p:txBody>
      </p:sp>
    </p:spTree>
    <p:extLst>
      <p:ext uri="{BB962C8B-B14F-4D97-AF65-F5344CB8AC3E}">
        <p14:creationId xmlns:p14="http://schemas.microsoft.com/office/powerpoint/2010/main" val="212062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county-wide GHG footprint. This includes all sectors and scopes including impacts that are caused by our activity but are indirect like fuel refining, food production, and cement manufacturing costs. We can affect the indirect emissions through our actions but we can only measure them through inference. For the remainder of the time we will be only considering scope 1 &amp; 2 emissions which are directly attributed to actions here and more accurately measured. Scope 3 emissions are important but our goals will be based on more directly measurable scope 1 &amp; 2. </a:t>
            </a:r>
          </a:p>
        </p:txBody>
      </p:sp>
      <p:sp>
        <p:nvSpPr>
          <p:cNvPr id="4" name="Slide Number Placeholder 3"/>
          <p:cNvSpPr>
            <a:spLocks noGrp="1"/>
          </p:cNvSpPr>
          <p:nvPr>
            <p:ph type="sldNum" sz="quarter" idx="5"/>
          </p:nvPr>
        </p:nvSpPr>
        <p:spPr/>
        <p:txBody>
          <a:bodyPr/>
          <a:lstStyle/>
          <a:p>
            <a:fld id="{CFD34709-1179-4DF7-986B-91C79086485F}" type="slidenum">
              <a:rPr lang="en-US" smtClean="0"/>
              <a:t>10</a:t>
            </a:fld>
            <a:endParaRPr lang="en-US"/>
          </a:p>
        </p:txBody>
      </p:sp>
    </p:spTree>
    <p:extLst>
      <p:ext uri="{BB962C8B-B14F-4D97-AF65-F5344CB8AC3E}">
        <p14:creationId xmlns:p14="http://schemas.microsoft.com/office/powerpoint/2010/main" val="114904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2D941-196A-4C58-895A-346E6A76E4E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58EA-DBD2-44D8-8211-B0D747AB0D8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76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2D941-196A-4C58-895A-346E6A76E4E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7847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2D941-196A-4C58-895A-346E6A76E4E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602315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2D941-196A-4C58-895A-346E6A76E4E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222428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2D941-196A-4C58-895A-346E6A76E4E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58EA-DBD2-44D8-8211-B0D747AB0D8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37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2D941-196A-4C58-895A-346E6A76E4E1}"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204665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2D941-196A-4C58-895A-346E6A76E4E1}"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182900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2D941-196A-4C58-895A-346E6A76E4E1}"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104236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B52D941-196A-4C58-895A-346E6A76E4E1}" type="datetimeFigureOut">
              <a:rPr lang="en-US" smtClean="0"/>
              <a:t>1/21/2021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1994089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B52D941-196A-4C58-895A-346E6A76E4E1}" type="datetimeFigureOut">
              <a:rPr lang="en-US" smtClean="0"/>
              <a:t>1/21/2021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4D58EA-DBD2-44D8-8211-B0D747AB0D82}" type="slidenum">
              <a:rPr lang="en-US" smtClean="0"/>
              <a:t>‹#›</a:t>
            </a:fld>
            <a:endParaRPr lang="en-US"/>
          </a:p>
        </p:txBody>
      </p:sp>
    </p:spTree>
    <p:extLst>
      <p:ext uri="{BB962C8B-B14F-4D97-AF65-F5344CB8AC3E}">
        <p14:creationId xmlns:p14="http://schemas.microsoft.com/office/powerpoint/2010/main" val="22591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B52D941-196A-4C58-895A-346E6A76E4E1}"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58EA-DBD2-44D8-8211-B0D747AB0D82}" type="slidenum">
              <a:rPr lang="en-US" smtClean="0"/>
              <a:t>‹#›</a:t>
            </a:fld>
            <a:endParaRPr lang="en-US"/>
          </a:p>
        </p:txBody>
      </p:sp>
    </p:spTree>
    <p:extLst>
      <p:ext uri="{BB962C8B-B14F-4D97-AF65-F5344CB8AC3E}">
        <p14:creationId xmlns:p14="http://schemas.microsoft.com/office/powerpoint/2010/main" val="2925402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B52D941-196A-4C58-895A-346E6A76E4E1}" type="datetimeFigureOut">
              <a:rPr lang="en-US" smtClean="0"/>
              <a:t>1/21/2021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4D58EA-DBD2-44D8-8211-B0D747AB0D8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4014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ipcc.ch/site/assets/uploads/sites/2/2019/06/SR15_Summary_Volume_Low_Res.pdf"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climate.nasa.gov/news/2915/the-atmosphere-getting-a-handle-on-carbon-dioxide/" TargetMode="External"/><Relationship Id="rId9" Type="http://schemas.openxmlformats.org/officeDocument/2006/relationships/hyperlink" Target="https://blog.ucsusa.org/katharine-hayhoe/climate-science-its-a-lot-older-than-you-think"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Excel_Worksheet10.xlsx"/></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washingtonpost.com/graphics/2020/national/climate-environment/climate-change-colorado-utah-hot-spot/"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ncdc.noaa.gov/billions/time-series/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CAC4-B9EA-4E88-B7F0-C9B854B00B8D}"/>
              </a:ext>
            </a:extLst>
          </p:cNvPr>
          <p:cNvSpPr>
            <a:spLocks noGrp="1"/>
          </p:cNvSpPr>
          <p:nvPr>
            <p:ph type="ctrTitle"/>
          </p:nvPr>
        </p:nvSpPr>
        <p:spPr>
          <a:xfrm>
            <a:off x="417095" y="3925853"/>
            <a:ext cx="11357810" cy="2387600"/>
          </a:xfrm>
        </p:spPr>
        <p:txBody>
          <a:bodyPr>
            <a:normAutofit/>
          </a:bodyPr>
          <a:lstStyle/>
          <a:p>
            <a:r>
              <a:rPr lang="en-US" sz="7200" b="1" dirty="0">
                <a:solidFill>
                  <a:schemeClr val="bg1"/>
                </a:solidFill>
              </a:rPr>
              <a:t>Gunnison County </a:t>
            </a:r>
            <a:br>
              <a:rPr lang="en-US" sz="7200" b="1" dirty="0">
                <a:solidFill>
                  <a:schemeClr val="bg1"/>
                </a:solidFill>
              </a:rPr>
            </a:br>
            <a:r>
              <a:rPr lang="en-US" sz="7200" b="1" dirty="0">
                <a:solidFill>
                  <a:schemeClr val="bg1"/>
                </a:solidFill>
              </a:rPr>
              <a:t>Climate Change Mitigation Plan</a:t>
            </a:r>
          </a:p>
        </p:txBody>
      </p:sp>
    </p:spTree>
    <p:extLst>
      <p:ext uri="{BB962C8B-B14F-4D97-AF65-F5344CB8AC3E}">
        <p14:creationId xmlns:p14="http://schemas.microsoft.com/office/powerpoint/2010/main" val="1997179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4A469-DB27-7245-9A33-C6AE05A4231C}"/>
              </a:ext>
            </a:extLst>
          </p:cNvPr>
          <p:cNvPicPr>
            <a:picLocks noChangeAspect="1"/>
          </p:cNvPicPr>
          <p:nvPr/>
        </p:nvPicPr>
        <p:blipFill>
          <a:blip r:embed="rId3"/>
          <a:stretch>
            <a:fillRect/>
          </a:stretch>
        </p:blipFill>
        <p:spPr>
          <a:xfrm>
            <a:off x="1095316" y="0"/>
            <a:ext cx="10001367" cy="6331032"/>
          </a:xfrm>
          <a:prstGeom prst="rect">
            <a:avLst/>
          </a:prstGeom>
        </p:spPr>
      </p:pic>
    </p:spTree>
    <p:extLst>
      <p:ext uri="{BB962C8B-B14F-4D97-AF65-F5344CB8AC3E}">
        <p14:creationId xmlns:p14="http://schemas.microsoft.com/office/powerpoint/2010/main" val="277973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16953" y="5931626"/>
            <a:ext cx="5170488" cy="369332"/>
          </a:xfrm>
          <a:prstGeom prst="rect">
            <a:avLst/>
          </a:prstGeom>
          <a:noFill/>
        </p:spPr>
        <p:txBody>
          <a:bodyPr wrap="square" rtlCol="0">
            <a:spAutoFit/>
          </a:bodyPr>
          <a:lstStyle/>
          <a:p>
            <a:r>
              <a:rPr lang="en-US" dirty="0"/>
              <a:t>Buildings = 61%	Transport = 31%	Landfill = 8%</a:t>
            </a:r>
          </a:p>
        </p:txBody>
      </p:sp>
      <p:pic>
        <p:nvPicPr>
          <p:cNvPr id="24" name="Picture 23">
            <a:extLst>
              <a:ext uri="{FF2B5EF4-FFF2-40B4-BE49-F238E27FC236}">
                <a16:creationId xmlns:a16="http://schemas.microsoft.com/office/drawing/2014/main" id="{E72F1E47-A349-9641-9555-74F5A4688692}"/>
              </a:ext>
            </a:extLst>
          </p:cNvPr>
          <p:cNvPicPr>
            <a:picLocks noChangeAspect="1"/>
          </p:cNvPicPr>
          <p:nvPr/>
        </p:nvPicPr>
        <p:blipFill rotWithShape="1">
          <a:blip r:embed="rId3"/>
          <a:srcRect l="21971" r="22668" b="4114"/>
          <a:stretch/>
        </p:blipFill>
        <p:spPr>
          <a:xfrm>
            <a:off x="617955" y="189179"/>
            <a:ext cx="5157787" cy="5743917"/>
          </a:xfrm>
          <a:prstGeom prst="rect">
            <a:avLst/>
          </a:prstGeom>
        </p:spPr>
      </p:pic>
      <p:cxnSp>
        <p:nvCxnSpPr>
          <p:cNvPr id="12" name="Straight Connector 11">
            <a:extLst>
              <a:ext uri="{FF2B5EF4-FFF2-40B4-BE49-F238E27FC236}">
                <a16:creationId xmlns:a16="http://schemas.microsoft.com/office/drawing/2014/main" id="{1BFED956-1CE8-4378-B9D7-CA1E4C91C407}"/>
              </a:ext>
            </a:extLst>
          </p:cNvPr>
          <p:cNvCxnSpPr/>
          <p:nvPr/>
        </p:nvCxnSpPr>
        <p:spPr>
          <a:xfrm>
            <a:off x="6563638" y="557041"/>
            <a:ext cx="0" cy="5743917"/>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4FE1E6B8-A096-4F84-9F99-5934FBE107CD}"/>
              </a:ext>
            </a:extLst>
          </p:cNvPr>
          <p:cNvSpPr txBox="1"/>
          <p:nvPr/>
        </p:nvSpPr>
        <p:spPr>
          <a:xfrm>
            <a:off x="7139836" y="1102289"/>
            <a:ext cx="4434209" cy="3585597"/>
          </a:xfrm>
          <a:prstGeom prst="rect">
            <a:avLst/>
          </a:prstGeom>
          <a:noFill/>
        </p:spPr>
        <p:txBody>
          <a:bodyPr wrap="square" rtlCol="0">
            <a:spAutoFit/>
          </a:bodyPr>
          <a:lstStyle/>
          <a:p>
            <a:r>
              <a:rPr lang="en-US" sz="3200" dirty="0"/>
              <a:t>To meet IPCC 1.5c goals Gunnison County must reduce its emissions to </a:t>
            </a:r>
          </a:p>
          <a:p>
            <a:r>
              <a:rPr lang="en-US" sz="3200" b="1" dirty="0"/>
              <a:t>45% by 2030 </a:t>
            </a:r>
          </a:p>
          <a:p>
            <a:r>
              <a:rPr lang="en-US" sz="3200" dirty="0"/>
              <a:t>and to </a:t>
            </a:r>
          </a:p>
          <a:p>
            <a:r>
              <a:rPr lang="en-US" sz="3200" b="1" dirty="0"/>
              <a:t>Net-zero by 2050</a:t>
            </a:r>
          </a:p>
          <a:p>
            <a:r>
              <a:rPr lang="en-US" sz="1100" b="1" dirty="0"/>
              <a:t>2018, IPCC SR15, “Summary for Policymakers”</a:t>
            </a:r>
          </a:p>
          <a:p>
            <a:r>
              <a:rPr lang="en-US" sz="1200" b="1" dirty="0">
                <a:hlinkClick r:id="rId4"/>
              </a:rPr>
              <a:t>https://www.ipcc.ch/site/assets/uploads/sites/2/2019/06/SR15_Summary_Volume_Low_Res.pdf</a:t>
            </a:r>
            <a:r>
              <a:rPr lang="en-US" sz="1200" b="1" dirty="0"/>
              <a:t>  </a:t>
            </a:r>
          </a:p>
        </p:txBody>
      </p:sp>
    </p:spTree>
    <p:extLst>
      <p:ext uri="{BB962C8B-B14F-4D97-AF65-F5344CB8AC3E}">
        <p14:creationId xmlns:p14="http://schemas.microsoft.com/office/powerpoint/2010/main" val="385464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3986-258E-480F-B9AF-A657ECE880DE}"/>
              </a:ext>
            </a:extLst>
          </p:cNvPr>
          <p:cNvSpPr>
            <a:spLocks noGrp="1"/>
          </p:cNvSpPr>
          <p:nvPr>
            <p:ph type="title"/>
          </p:nvPr>
        </p:nvSpPr>
        <p:spPr/>
        <p:txBody>
          <a:bodyPr/>
          <a:lstStyle/>
          <a:p>
            <a:pPr algn="ctr"/>
            <a:r>
              <a:rPr lang="en-US" b="1" dirty="0">
                <a:latin typeface="+mn-lt"/>
              </a:rPr>
              <a:t>Emissions Forecast </a:t>
            </a:r>
            <a:br>
              <a:rPr lang="en-US" b="1" dirty="0">
                <a:latin typeface="+mn-lt"/>
              </a:rPr>
            </a:br>
            <a:r>
              <a:rPr lang="en-US" sz="2800" b="1" dirty="0">
                <a:latin typeface="+mn-lt"/>
              </a:rPr>
              <a:t>2019</a:t>
            </a:r>
            <a:r>
              <a:rPr lang="en-US" sz="3200" b="1" dirty="0">
                <a:latin typeface="+mn-lt"/>
              </a:rPr>
              <a:t> </a:t>
            </a:r>
            <a:r>
              <a:rPr lang="en-US" sz="2800" b="1" dirty="0">
                <a:latin typeface="+mn-lt"/>
              </a:rPr>
              <a:t>Current Policies</a:t>
            </a:r>
            <a:endParaRPr lang="en-US" b="1" dirty="0">
              <a:latin typeface="+mn-lt"/>
            </a:endParaRPr>
          </a:p>
        </p:txBody>
      </p:sp>
      <p:sp>
        <p:nvSpPr>
          <p:cNvPr id="5" name="Text Placeholder 4">
            <a:extLst>
              <a:ext uri="{FF2B5EF4-FFF2-40B4-BE49-F238E27FC236}">
                <a16:creationId xmlns:a16="http://schemas.microsoft.com/office/drawing/2014/main" id="{0E278303-D7EF-4C7D-A872-D7E2B6019477}"/>
              </a:ext>
            </a:extLst>
          </p:cNvPr>
          <p:cNvSpPr>
            <a:spLocks noGrp="1"/>
          </p:cNvSpPr>
          <p:nvPr>
            <p:ph type="body" idx="1"/>
          </p:nvPr>
        </p:nvSpPr>
        <p:spPr>
          <a:xfrm>
            <a:off x="339103" y="1690688"/>
            <a:ext cx="3129512" cy="3357369"/>
          </a:xfrm>
        </p:spPr>
        <p:txBody>
          <a:bodyPr>
            <a:normAutofit/>
          </a:bodyPr>
          <a:lstStyle/>
          <a:p>
            <a:pPr algn="ctr"/>
            <a:r>
              <a:rPr lang="en-US" b="0" dirty="0"/>
              <a:t>Emissions are projected to </a:t>
            </a:r>
            <a:r>
              <a:rPr lang="en-US" dirty="0"/>
              <a:t>decrease by 6% </a:t>
            </a:r>
            <a:r>
              <a:rPr lang="en-US" b="0" dirty="0"/>
              <a:t>by 2030 under current policies.</a:t>
            </a:r>
          </a:p>
          <a:p>
            <a:r>
              <a:rPr lang="en-US" sz="2000" b="0" u="sng" dirty="0"/>
              <a:t>Emissions change by sector:</a:t>
            </a:r>
          </a:p>
          <a:p>
            <a:pPr>
              <a:spcBef>
                <a:spcPts val="0"/>
              </a:spcBef>
            </a:pPr>
            <a:r>
              <a:rPr lang="en-US" sz="1800" b="0" dirty="0">
                <a:highlight>
                  <a:srgbClr val="00FF00"/>
                </a:highlight>
              </a:rPr>
              <a:t>-Residential - 9%</a:t>
            </a:r>
          </a:p>
          <a:p>
            <a:pPr>
              <a:spcBef>
                <a:spcPts val="0"/>
              </a:spcBef>
            </a:pPr>
            <a:r>
              <a:rPr lang="en-US" sz="1800" b="0" dirty="0"/>
              <a:t>-Commercial 9%</a:t>
            </a:r>
          </a:p>
          <a:p>
            <a:pPr>
              <a:spcBef>
                <a:spcPts val="0"/>
              </a:spcBef>
            </a:pPr>
            <a:r>
              <a:rPr lang="en-US" sz="1800" b="0" dirty="0">
                <a:highlight>
                  <a:srgbClr val="00FF00"/>
                </a:highlight>
              </a:rPr>
              <a:t>-Surface travel - 25%</a:t>
            </a:r>
          </a:p>
          <a:p>
            <a:pPr>
              <a:spcBef>
                <a:spcPts val="0"/>
              </a:spcBef>
            </a:pPr>
            <a:r>
              <a:rPr lang="en-US" sz="1800" b="0" dirty="0"/>
              <a:t>-Air travel 21%</a:t>
            </a:r>
          </a:p>
          <a:p>
            <a:pPr>
              <a:spcBef>
                <a:spcPts val="0"/>
              </a:spcBef>
            </a:pPr>
            <a:r>
              <a:rPr lang="en-US" sz="1800" b="0" dirty="0"/>
              <a:t>-Landfill 21% </a:t>
            </a:r>
          </a:p>
        </p:txBody>
      </p:sp>
      <p:graphicFrame>
        <p:nvGraphicFramePr>
          <p:cNvPr id="16" name="Content Placeholder 15">
            <a:extLst>
              <a:ext uri="{FF2B5EF4-FFF2-40B4-BE49-F238E27FC236}">
                <a16:creationId xmlns:a16="http://schemas.microsoft.com/office/drawing/2014/main" id="{0C8C76C0-6B8D-4432-A325-6268C685FAC1}"/>
              </a:ext>
            </a:extLst>
          </p:cNvPr>
          <p:cNvGraphicFramePr>
            <a:graphicFrameLocks noGrp="1"/>
          </p:cNvGraphicFramePr>
          <p:nvPr>
            <p:ph sz="half" idx="2"/>
            <p:extLst>
              <p:ext uri="{D42A27DB-BD31-4B8C-83A1-F6EECF244321}">
                <p14:modId xmlns:p14="http://schemas.microsoft.com/office/powerpoint/2010/main" val="2604262446"/>
              </p:ext>
            </p:extLst>
          </p:nvPr>
        </p:nvGraphicFramePr>
        <p:xfrm>
          <a:off x="3605349" y="1815922"/>
          <a:ext cx="8503920" cy="467695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5147DE9-9A9C-4A3B-B37B-95683C3F5BA8}"/>
              </a:ext>
            </a:extLst>
          </p:cNvPr>
          <p:cNvSpPr txBox="1"/>
          <p:nvPr/>
        </p:nvSpPr>
        <p:spPr>
          <a:xfrm>
            <a:off x="376947" y="5173291"/>
            <a:ext cx="3402564" cy="1200329"/>
          </a:xfrm>
          <a:prstGeom prst="rect">
            <a:avLst/>
          </a:prstGeom>
          <a:noFill/>
        </p:spPr>
        <p:txBody>
          <a:bodyPr wrap="square" rtlCol="0">
            <a:spAutoFit/>
          </a:bodyPr>
          <a:lstStyle/>
          <a:p>
            <a:r>
              <a:rPr lang="en-US" u="sng" dirty="0"/>
              <a:t>Population growth:</a:t>
            </a:r>
          </a:p>
          <a:p>
            <a:r>
              <a:rPr lang="en-US" dirty="0"/>
              <a:t>-approx. 3100 people</a:t>
            </a:r>
          </a:p>
          <a:p>
            <a:r>
              <a:rPr lang="en-US" dirty="0"/>
              <a:t>-21% growth from 2015</a:t>
            </a:r>
          </a:p>
          <a:p>
            <a:r>
              <a:rPr lang="en-US" dirty="0"/>
              <a:t>-1471 additional residential units</a:t>
            </a:r>
          </a:p>
        </p:txBody>
      </p:sp>
    </p:spTree>
    <p:extLst>
      <p:ext uri="{BB962C8B-B14F-4D97-AF65-F5344CB8AC3E}">
        <p14:creationId xmlns:p14="http://schemas.microsoft.com/office/powerpoint/2010/main" val="4313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141E-D0CD-43AC-8A59-7D12200956DD}"/>
              </a:ext>
            </a:extLst>
          </p:cNvPr>
          <p:cNvSpPr>
            <a:spLocks noGrp="1"/>
          </p:cNvSpPr>
          <p:nvPr>
            <p:ph type="title"/>
          </p:nvPr>
        </p:nvSpPr>
        <p:spPr>
          <a:xfrm>
            <a:off x="838200" y="201839"/>
            <a:ext cx="10515600" cy="797265"/>
          </a:xfrm>
        </p:spPr>
        <p:txBody>
          <a:bodyPr>
            <a:normAutofit/>
          </a:bodyPr>
          <a:lstStyle/>
          <a:p>
            <a:r>
              <a:rPr lang="en-US" dirty="0"/>
              <a:t>We can reduce emissions significantly</a:t>
            </a:r>
          </a:p>
        </p:txBody>
      </p:sp>
      <p:pic>
        <p:nvPicPr>
          <p:cNvPr id="3" name="Picture 2">
            <a:extLst>
              <a:ext uri="{FF2B5EF4-FFF2-40B4-BE49-F238E27FC236}">
                <a16:creationId xmlns:a16="http://schemas.microsoft.com/office/drawing/2014/main" id="{59BE06E6-5EC8-4BF5-A259-4413763FAE87}"/>
              </a:ext>
            </a:extLst>
          </p:cNvPr>
          <p:cNvPicPr>
            <a:picLocks noChangeAspect="1"/>
          </p:cNvPicPr>
          <p:nvPr/>
        </p:nvPicPr>
        <p:blipFill>
          <a:blip r:embed="rId3"/>
          <a:stretch>
            <a:fillRect/>
          </a:stretch>
        </p:blipFill>
        <p:spPr>
          <a:xfrm>
            <a:off x="0" y="1145530"/>
            <a:ext cx="12192000" cy="5280169"/>
          </a:xfrm>
          <a:prstGeom prst="rect">
            <a:avLst/>
          </a:prstGeom>
        </p:spPr>
      </p:pic>
    </p:spTree>
    <p:extLst>
      <p:ext uri="{BB962C8B-B14F-4D97-AF65-F5344CB8AC3E}">
        <p14:creationId xmlns:p14="http://schemas.microsoft.com/office/powerpoint/2010/main" val="342248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485C-7E01-4FE4-AB83-951E7897B31A}"/>
              </a:ext>
            </a:extLst>
          </p:cNvPr>
          <p:cNvSpPr>
            <a:spLocks noGrp="1"/>
          </p:cNvSpPr>
          <p:nvPr>
            <p:ph type="title"/>
          </p:nvPr>
        </p:nvSpPr>
        <p:spPr>
          <a:xfrm>
            <a:off x="838199" y="190181"/>
            <a:ext cx="10515600" cy="974391"/>
          </a:xfrm>
        </p:spPr>
        <p:txBody>
          <a:bodyPr>
            <a:normAutofit/>
          </a:bodyPr>
          <a:lstStyle/>
          <a:p>
            <a:pPr algn="ctr"/>
            <a:r>
              <a:rPr lang="en-US" sz="5400" dirty="0"/>
              <a:t>Electric Utilities</a:t>
            </a:r>
          </a:p>
        </p:txBody>
      </p:sp>
      <p:sp>
        <p:nvSpPr>
          <p:cNvPr id="3" name="Content Placeholder 2">
            <a:extLst>
              <a:ext uri="{FF2B5EF4-FFF2-40B4-BE49-F238E27FC236}">
                <a16:creationId xmlns:a16="http://schemas.microsoft.com/office/drawing/2014/main" id="{C6FB42B3-CB19-4B65-9EDF-44839286DED7}"/>
              </a:ext>
            </a:extLst>
          </p:cNvPr>
          <p:cNvSpPr>
            <a:spLocks noGrp="1"/>
          </p:cNvSpPr>
          <p:nvPr>
            <p:ph idx="1"/>
          </p:nvPr>
        </p:nvSpPr>
        <p:spPr>
          <a:xfrm>
            <a:off x="417094" y="1155939"/>
            <a:ext cx="11357811" cy="1326649"/>
          </a:xfrm>
        </p:spPr>
        <p:txBody>
          <a:bodyPr>
            <a:normAutofit/>
          </a:bodyPr>
          <a:lstStyle/>
          <a:p>
            <a:pPr marL="0" indent="0" algn="ctr">
              <a:buNone/>
            </a:pPr>
            <a:r>
              <a:rPr lang="en-US" sz="3200" dirty="0"/>
              <a:t>The emissions factor (EF) is a measure of CO</a:t>
            </a:r>
            <a:r>
              <a:rPr lang="en-US" sz="3200" baseline="-25000" dirty="0"/>
              <a:t>2</a:t>
            </a:r>
            <a:r>
              <a:rPr lang="en-US" sz="3200" dirty="0"/>
              <a:t>e per kWh</a:t>
            </a:r>
            <a:r>
              <a:rPr lang="en-US" sz="3600" dirty="0"/>
              <a:t>. </a:t>
            </a:r>
          </a:p>
          <a:p>
            <a:pPr marL="0" indent="0" algn="ctr">
              <a:buNone/>
            </a:pPr>
            <a:r>
              <a:rPr lang="en-US" sz="2400" dirty="0"/>
              <a:t>Electric emissions are the main component of Buildings related emissions</a:t>
            </a:r>
          </a:p>
          <a:p>
            <a:pPr marL="0" indent="0">
              <a:buNone/>
            </a:pPr>
            <a:endParaRPr lang="en-US" dirty="0"/>
          </a:p>
        </p:txBody>
      </p:sp>
      <p:sp>
        <p:nvSpPr>
          <p:cNvPr id="4" name="TextBox 3">
            <a:extLst>
              <a:ext uri="{FF2B5EF4-FFF2-40B4-BE49-F238E27FC236}">
                <a16:creationId xmlns:a16="http://schemas.microsoft.com/office/drawing/2014/main" id="{3CE1C34B-0D1B-4E19-B4AA-4757B4096607}"/>
              </a:ext>
            </a:extLst>
          </p:cNvPr>
          <p:cNvSpPr txBox="1"/>
          <p:nvPr/>
        </p:nvSpPr>
        <p:spPr>
          <a:xfrm>
            <a:off x="625642" y="4900863"/>
            <a:ext cx="3697706" cy="1384995"/>
          </a:xfrm>
          <a:prstGeom prst="rect">
            <a:avLst/>
          </a:prstGeom>
          <a:noFill/>
        </p:spPr>
        <p:txBody>
          <a:bodyPr wrap="square" rtlCol="0">
            <a:spAutoFit/>
          </a:bodyPr>
          <a:lstStyle/>
          <a:p>
            <a:pPr algn="ctr"/>
            <a:r>
              <a:rPr lang="en-US" sz="2800" dirty="0"/>
              <a:t>City of Gunnison</a:t>
            </a:r>
          </a:p>
          <a:p>
            <a:r>
              <a:rPr lang="en-US" sz="2800" dirty="0"/>
              <a:t>EF = .510 kgCO</a:t>
            </a:r>
            <a:r>
              <a:rPr lang="en-US" sz="2800" baseline="-25000" dirty="0"/>
              <a:t>2</a:t>
            </a:r>
            <a:r>
              <a:rPr lang="en-US" sz="2800" dirty="0"/>
              <a:t>e/kWh </a:t>
            </a:r>
          </a:p>
          <a:p>
            <a:r>
              <a:rPr lang="en-US" sz="2800" dirty="0"/>
              <a:t>(1.12 lbsCO</a:t>
            </a:r>
            <a:r>
              <a:rPr lang="en-US" sz="2800" baseline="-25000" dirty="0"/>
              <a:t>2</a:t>
            </a:r>
            <a:r>
              <a:rPr lang="en-US" sz="2800" dirty="0"/>
              <a:t>e/kWh)</a:t>
            </a:r>
          </a:p>
        </p:txBody>
      </p:sp>
      <p:sp>
        <p:nvSpPr>
          <p:cNvPr id="5" name="TextBox 4">
            <a:extLst>
              <a:ext uri="{FF2B5EF4-FFF2-40B4-BE49-F238E27FC236}">
                <a16:creationId xmlns:a16="http://schemas.microsoft.com/office/drawing/2014/main" id="{12032330-4CFD-4DE0-9403-E33801D5E382}"/>
              </a:ext>
            </a:extLst>
          </p:cNvPr>
          <p:cNvSpPr txBox="1"/>
          <p:nvPr/>
        </p:nvSpPr>
        <p:spPr>
          <a:xfrm>
            <a:off x="6209955" y="4226675"/>
            <a:ext cx="4957010" cy="2185214"/>
          </a:xfrm>
          <a:prstGeom prst="rect">
            <a:avLst/>
          </a:prstGeom>
          <a:noFill/>
        </p:spPr>
        <p:txBody>
          <a:bodyPr wrap="square" rtlCol="0">
            <a:spAutoFit/>
          </a:bodyPr>
          <a:lstStyle/>
          <a:p>
            <a:pPr algn="ctr"/>
            <a:r>
              <a:rPr lang="en-US" sz="2800" dirty="0"/>
              <a:t>GCEA</a:t>
            </a:r>
          </a:p>
          <a:p>
            <a:r>
              <a:rPr lang="en-US" sz="2800" dirty="0"/>
              <a:t>EF= .548 kgCO</a:t>
            </a:r>
            <a:r>
              <a:rPr lang="en-US" sz="2800" baseline="-25000" dirty="0"/>
              <a:t>2</a:t>
            </a:r>
            <a:r>
              <a:rPr lang="en-US" sz="2800" dirty="0"/>
              <a:t>e/kWh</a:t>
            </a:r>
          </a:p>
          <a:p>
            <a:r>
              <a:rPr lang="en-US" sz="2800" dirty="0"/>
              <a:t>(1.21 lbsCO</a:t>
            </a:r>
            <a:r>
              <a:rPr lang="en-US" sz="2800" baseline="-25000" dirty="0"/>
              <a:t>2</a:t>
            </a:r>
            <a:r>
              <a:rPr lang="en-US" sz="2800" dirty="0"/>
              <a:t>e/kWh)</a:t>
            </a:r>
          </a:p>
          <a:p>
            <a:endParaRPr lang="en-US" sz="2800" dirty="0"/>
          </a:p>
          <a:p>
            <a:r>
              <a:rPr lang="en-US" sz="2400" i="1" dirty="0"/>
              <a:t>Down from .735 kgCO</a:t>
            </a:r>
            <a:r>
              <a:rPr lang="en-US" sz="2400" i="1" baseline="-25000" dirty="0"/>
              <a:t>2</a:t>
            </a:r>
            <a:r>
              <a:rPr lang="en-US" sz="2400" i="1" dirty="0"/>
              <a:t>e/kWh in 2015</a:t>
            </a:r>
          </a:p>
        </p:txBody>
      </p:sp>
      <p:pic>
        <p:nvPicPr>
          <p:cNvPr id="6" name="Picture 5">
            <a:extLst>
              <a:ext uri="{FF2B5EF4-FFF2-40B4-BE49-F238E27FC236}">
                <a16:creationId xmlns:a16="http://schemas.microsoft.com/office/drawing/2014/main" id="{2DB62BC1-8E9F-4E9A-A67C-BC56AF747B97}"/>
              </a:ext>
            </a:extLst>
          </p:cNvPr>
          <p:cNvPicPr>
            <a:picLocks noChangeAspect="1"/>
          </p:cNvPicPr>
          <p:nvPr/>
        </p:nvPicPr>
        <p:blipFill>
          <a:blip r:embed="rId2"/>
          <a:stretch>
            <a:fillRect/>
          </a:stretch>
        </p:blipFill>
        <p:spPr>
          <a:xfrm>
            <a:off x="1447047" y="3088105"/>
            <a:ext cx="1645067" cy="1645067"/>
          </a:xfrm>
          <a:prstGeom prst="rect">
            <a:avLst/>
          </a:prstGeom>
        </p:spPr>
      </p:pic>
      <p:pic>
        <p:nvPicPr>
          <p:cNvPr id="7" name="Picture 6">
            <a:extLst>
              <a:ext uri="{FF2B5EF4-FFF2-40B4-BE49-F238E27FC236}">
                <a16:creationId xmlns:a16="http://schemas.microsoft.com/office/drawing/2014/main" id="{2D4FBBA7-6038-4148-8008-24A28BC8ECB3}"/>
              </a:ext>
            </a:extLst>
          </p:cNvPr>
          <p:cNvPicPr>
            <a:picLocks noChangeAspect="1"/>
          </p:cNvPicPr>
          <p:nvPr/>
        </p:nvPicPr>
        <p:blipFill>
          <a:blip r:embed="rId3"/>
          <a:stretch>
            <a:fillRect/>
          </a:stretch>
        </p:blipFill>
        <p:spPr>
          <a:xfrm>
            <a:off x="5293755" y="2900026"/>
            <a:ext cx="6272603" cy="1326649"/>
          </a:xfrm>
          <a:prstGeom prst="rect">
            <a:avLst/>
          </a:prstGeom>
        </p:spPr>
      </p:pic>
    </p:spTree>
    <p:extLst>
      <p:ext uri="{BB962C8B-B14F-4D97-AF65-F5344CB8AC3E}">
        <p14:creationId xmlns:p14="http://schemas.microsoft.com/office/powerpoint/2010/main" val="181389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8C08-9266-4FFE-97FE-BDD89467689C}"/>
              </a:ext>
            </a:extLst>
          </p:cNvPr>
          <p:cNvSpPr>
            <a:spLocks noGrp="1"/>
          </p:cNvSpPr>
          <p:nvPr>
            <p:ph type="title"/>
          </p:nvPr>
        </p:nvSpPr>
        <p:spPr>
          <a:xfrm>
            <a:off x="1066800" y="1"/>
            <a:ext cx="10058400" cy="1103586"/>
          </a:xfrm>
        </p:spPr>
        <p:txBody>
          <a:bodyPr/>
          <a:lstStyle/>
          <a:p>
            <a:r>
              <a:rPr lang="en-US" dirty="0"/>
              <a:t>State of Colorado Electric emissions goals</a:t>
            </a:r>
          </a:p>
        </p:txBody>
      </p:sp>
      <p:sp>
        <p:nvSpPr>
          <p:cNvPr id="5" name="Content Placeholder 4">
            <a:extLst>
              <a:ext uri="{FF2B5EF4-FFF2-40B4-BE49-F238E27FC236}">
                <a16:creationId xmlns:a16="http://schemas.microsoft.com/office/drawing/2014/main" id="{028DE1FB-2943-44BD-8F50-FACDDAE03F72}"/>
              </a:ext>
            </a:extLst>
          </p:cNvPr>
          <p:cNvSpPr>
            <a:spLocks noGrp="1"/>
          </p:cNvSpPr>
          <p:nvPr>
            <p:ph idx="1"/>
          </p:nvPr>
        </p:nvSpPr>
        <p:spPr>
          <a:xfrm>
            <a:off x="838200" y="1103587"/>
            <a:ext cx="10515600" cy="917576"/>
          </a:xfrm>
        </p:spPr>
        <p:txBody>
          <a:bodyPr/>
          <a:lstStyle/>
          <a:p>
            <a:pPr marL="0" indent="0">
              <a:buNone/>
            </a:pPr>
            <a:r>
              <a:rPr lang="en-US" sz="2000" dirty="0"/>
              <a:t>Achieve State set goals of reducing emissions from the electric sector by 80% by 2030</a:t>
            </a:r>
          </a:p>
          <a:p>
            <a:endParaRPr lang="en-US" dirty="0"/>
          </a:p>
          <a:p>
            <a:endParaRPr lang="en-US" dirty="0"/>
          </a:p>
        </p:txBody>
      </p:sp>
      <p:graphicFrame>
        <p:nvGraphicFramePr>
          <p:cNvPr id="7" name="Chart 6">
            <a:extLst>
              <a:ext uri="{FF2B5EF4-FFF2-40B4-BE49-F238E27FC236}">
                <a16:creationId xmlns:a16="http://schemas.microsoft.com/office/drawing/2014/main" id="{0C8C76C0-6B8D-4432-A325-6268C685FAC1}"/>
              </a:ext>
            </a:extLst>
          </p:cNvPr>
          <p:cNvGraphicFramePr>
            <a:graphicFrameLocks/>
          </p:cNvGraphicFramePr>
          <p:nvPr>
            <p:extLst>
              <p:ext uri="{D42A27DB-BD31-4B8C-83A1-F6EECF244321}">
                <p14:modId xmlns:p14="http://schemas.microsoft.com/office/powerpoint/2010/main" val="2235641418"/>
              </p:ext>
            </p:extLst>
          </p:nvPr>
        </p:nvGraphicFramePr>
        <p:xfrm>
          <a:off x="-299320" y="2021163"/>
          <a:ext cx="12164343"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214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99BA-7B1E-4754-9AF8-5903B2BD9B4C}"/>
              </a:ext>
            </a:extLst>
          </p:cNvPr>
          <p:cNvSpPr>
            <a:spLocks noGrp="1"/>
          </p:cNvSpPr>
          <p:nvPr>
            <p:ph type="title"/>
          </p:nvPr>
        </p:nvSpPr>
        <p:spPr/>
        <p:txBody>
          <a:bodyPr/>
          <a:lstStyle/>
          <a:p>
            <a:r>
              <a:rPr lang="en-US" dirty="0"/>
              <a:t>County Support of State utility goals</a:t>
            </a:r>
          </a:p>
        </p:txBody>
      </p:sp>
      <p:sp>
        <p:nvSpPr>
          <p:cNvPr id="3" name="Content Placeholder 2">
            <a:extLst>
              <a:ext uri="{FF2B5EF4-FFF2-40B4-BE49-F238E27FC236}">
                <a16:creationId xmlns:a16="http://schemas.microsoft.com/office/drawing/2014/main" id="{F8F892F0-F591-4EA7-B6FD-2E7BC3AA343E}"/>
              </a:ext>
            </a:extLst>
          </p:cNvPr>
          <p:cNvSpPr>
            <a:spLocks noGrp="1"/>
          </p:cNvSpPr>
          <p:nvPr>
            <p:ph idx="1"/>
          </p:nvPr>
        </p:nvSpPr>
        <p:spPr/>
        <p:txBody>
          <a:bodyPr/>
          <a:lstStyle/>
          <a:p>
            <a:r>
              <a:rPr lang="en-US" dirty="0"/>
              <a:t>Join CC4CA</a:t>
            </a:r>
          </a:p>
          <a:p>
            <a:r>
              <a:rPr lang="en-US" dirty="0" err="1"/>
              <a:t>BoCC</a:t>
            </a:r>
            <a:r>
              <a:rPr lang="en-US" dirty="0"/>
              <a:t> provide comments to State leaders regarding climate action</a:t>
            </a:r>
          </a:p>
          <a:p>
            <a:endParaRPr lang="en-US" dirty="0"/>
          </a:p>
          <a:p>
            <a:pPr marL="0" indent="0">
              <a:buNone/>
            </a:pPr>
            <a:r>
              <a:rPr lang="en-US" dirty="0"/>
              <a:t>Local Utilities</a:t>
            </a:r>
          </a:p>
          <a:p>
            <a:r>
              <a:rPr lang="en-US" dirty="0" err="1"/>
              <a:t>BoCC</a:t>
            </a:r>
            <a:r>
              <a:rPr lang="en-US" dirty="0"/>
              <a:t> work with elected leadership of City and GCEA on climate policy</a:t>
            </a:r>
          </a:p>
          <a:p>
            <a:r>
              <a:rPr lang="en-US" dirty="0" err="1"/>
              <a:t>BoCC</a:t>
            </a:r>
            <a:r>
              <a:rPr lang="en-US" dirty="0"/>
              <a:t> or County Staff represent County at public meetings of utilities</a:t>
            </a:r>
          </a:p>
        </p:txBody>
      </p:sp>
    </p:spTree>
    <p:extLst>
      <p:ext uri="{BB962C8B-B14F-4D97-AF65-F5344CB8AC3E}">
        <p14:creationId xmlns:p14="http://schemas.microsoft.com/office/powerpoint/2010/main" val="351019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E53C-5265-D743-8E59-730A9FEE7053}"/>
              </a:ext>
            </a:extLst>
          </p:cNvPr>
          <p:cNvSpPr>
            <a:spLocks noGrp="1"/>
          </p:cNvSpPr>
          <p:nvPr>
            <p:ph type="title"/>
          </p:nvPr>
        </p:nvSpPr>
        <p:spPr>
          <a:xfrm>
            <a:off x="838200" y="365125"/>
            <a:ext cx="10515600" cy="1006475"/>
          </a:xfrm>
        </p:spPr>
        <p:txBody>
          <a:bodyPr>
            <a:normAutofit/>
          </a:bodyPr>
          <a:lstStyle/>
          <a:p>
            <a:pPr algn="ctr"/>
            <a:r>
              <a:rPr lang="en-US" sz="4800" b="1" dirty="0"/>
              <a:t>BUILDINGS </a:t>
            </a:r>
          </a:p>
        </p:txBody>
      </p:sp>
      <p:graphicFrame>
        <p:nvGraphicFramePr>
          <p:cNvPr id="4" name="Chart 3">
            <a:extLst>
              <a:ext uri="{FF2B5EF4-FFF2-40B4-BE49-F238E27FC236}">
                <a16:creationId xmlns:a16="http://schemas.microsoft.com/office/drawing/2014/main" id="{00000000-0008-0000-0800-000008000000}"/>
              </a:ext>
            </a:extLst>
          </p:cNvPr>
          <p:cNvGraphicFramePr>
            <a:graphicFrameLocks noChangeAspect="1"/>
          </p:cNvGraphicFramePr>
          <p:nvPr>
            <p:extLst>
              <p:ext uri="{D42A27DB-BD31-4B8C-83A1-F6EECF244321}">
                <p14:modId xmlns:p14="http://schemas.microsoft.com/office/powerpoint/2010/main" val="528686200"/>
              </p:ext>
            </p:extLst>
          </p:nvPr>
        </p:nvGraphicFramePr>
        <p:xfrm>
          <a:off x="2266950" y="1931596"/>
          <a:ext cx="7658100" cy="456127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F52A797-C140-4EE9-9784-86853C9816EF}"/>
              </a:ext>
            </a:extLst>
          </p:cNvPr>
          <p:cNvSpPr txBox="1"/>
          <p:nvPr/>
        </p:nvSpPr>
        <p:spPr>
          <a:xfrm>
            <a:off x="0" y="1184564"/>
            <a:ext cx="12192000" cy="523220"/>
          </a:xfrm>
          <a:prstGeom prst="rect">
            <a:avLst/>
          </a:prstGeom>
          <a:noFill/>
        </p:spPr>
        <p:txBody>
          <a:bodyPr wrap="square" rtlCol="0">
            <a:spAutoFit/>
          </a:bodyPr>
          <a:lstStyle/>
          <a:p>
            <a:pPr algn="ctr"/>
            <a:r>
              <a:rPr lang="en-US" sz="2800" dirty="0"/>
              <a:t>Buildings account for 61% of all greenhouse gas emissions in the County </a:t>
            </a:r>
          </a:p>
        </p:txBody>
      </p:sp>
      <p:sp>
        <p:nvSpPr>
          <p:cNvPr id="14" name="TextBox 13">
            <a:extLst>
              <a:ext uri="{FF2B5EF4-FFF2-40B4-BE49-F238E27FC236}">
                <a16:creationId xmlns:a16="http://schemas.microsoft.com/office/drawing/2014/main" id="{83C1F378-10CE-403C-970C-2BF624D97B20}"/>
              </a:ext>
            </a:extLst>
          </p:cNvPr>
          <p:cNvSpPr txBox="1"/>
          <p:nvPr/>
        </p:nvSpPr>
        <p:spPr>
          <a:xfrm>
            <a:off x="8032173" y="3771900"/>
            <a:ext cx="3096491" cy="646331"/>
          </a:xfrm>
          <a:prstGeom prst="rect">
            <a:avLst/>
          </a:prstGeom>
          <a:noFill/>
        </p:spPr>
        <p:txBody>
          <a:bodyPr wrap="square" rtlCol="0">
            <a:spAutoFit/>
          </a:bodyPr>
          <a:lstStyle/>
          <a:p>
            <a:r>
              <a:rPr lang="en-US" dirty="0"/>
              <a:t>Conditioned Residential Space</a:t>
            </a:r>
          </a:p>
          <a:p>
            <a:r>
              <a:rPr lang="en-US" dirty="0"/>
              <a:t>Approx.  17,787,523 </a:t>
            </a:r>
            <a:r>
              <a:rPr lang="en-US" dirty="0" err="1"/>
              <a:t>sq.ft</a:t>
            </a:r>
            <a:r>
              <a:rPr lang="en-US" dirty="0"/>
              <a:t>. </a:t>
            </a:r>
          </a:p>
        </p:txBody>
      </p:sp>
      <p:sp>
        <p:nvSpPr>
          <p:cNvPr id="15" name="TextBox 14">
            <a:extLst>
              <a:ext uri="{FF2B5EF4-FFF2-40B4-BE49-F238E27FC236}">
                <a16:creationId xmlns:a16="http://schemas.microsoft.com/office/drawing/2014/main" id="{06D3DAC1-C0E4-4F3F-918C-F2D4F88BA960}"/>
              </a:ext>
            </a:extLst>
          </p:cNvPr>
          <p:cNvSpPr txBox="1"/>
          <p:nvPr/>
        </p:nvSpPr>
        <p:spPr>
          <a:xfrm>
            <a:off x="623455" y="3771900"/>
            <a:ext cx="3345872" cy="646331"/>
          </a:xfrm>
          <a:prstGeom prst="rect">
            <a:avLst/>
          </a:prstGeom>
          <a:noFill/>
        </p:spPr>
        <p:txBody>
          <a:bodyPr wrap="square" rtlCol="0">
            <a:spAutoFit/>
          </a:bodyPr>
          <a:lstStyle/>
          <a:p>
            <a:r>
              <a:rPr lang="en-US" dirty="0"/>
              <a:t>Conditioned Commercial Space</a:t>
            </a:r>
          </a:p>
          <a:p>
            <a:r>
              <a:rPr lang="en-US" dirty="0"/>
              <a:t>Approx. 4,652,511 </a:t>
            </a:r>
            <a:r>
              <a:rPr lang="en-US" dirty="0" err="1"/>
              <a:t>sq.ft</a:t>
            </a:r>
            <a:r>
              <a:rPr lang="en-US" dirty="0"/>
              <a:t>. </a:t>
            </a:r>
          </a:p>
        </p:txBody>
      </p:sp>
    </p:spTree>
    <p:extLst>
      <p:ext uri="{BB962C8B-B14F-4D97-AF65-F5344CB8AC3E}">
        <p14:creationId xmlns:p14="http://schemas.microsoft.com/office/powerpoint/2010/main" val="30499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A156-4F13-415A-91E5-928EFBEBDEB4}"/>
              </a:ext>
            </a:extLst>
          </p:cNvPr>
          <p:cNvSpPr>
            <a:spLocks noGrp="1"/>
          </p:cNvSpPr>
          <p:nvPr>
            <p:ph type="ctrTitle"/>
          </p:nvPr>
        </p:nvSpPr>
        <p:spPr>
          <a:xfrm>
            <a:off x="1406434" y="129586"/>
            <a:ext cx="9144000" cy="948100"/>
          </a:xfrm>
        </p:spPr>
        <p:txBody>
          <a:bodyPr>
            <a:normAutofit fontScale="90000"/>
          </a:bodyPr>
          <a:lstStyle/>
          <a:p>
            <a:r>
              <a:rPr lang="en-US" dirty="0"/>
              <a:t>Buildings</a:t>
            </a:r>
          </a:p>
        </p:txBody>
      </p:sp>
      <p:graphicFrame>
        <p:nvGraphicFramePr>
          <p:cNvPr id="4" name="Chart 3">
            <a:extLst>
              <a:ext uri="{FF2B5EF4-FFF2-40B4-BE49-F238E27FC236}">
                <a16:creationId xmlns:a16="http://schemas.microsoft.com/office/drawing/2014/main" id="{C8A25803-8D61-44D0-9E0A-F0C836D1BA73}"/>
              </a:ext>
            </a:extLst>
          </p:cNvPr>
          <p:cNvGraphicFramePr>
            <a:graphicFrameLocks/>
          </p:cNvGraphicFramePr>
          <p:nvPr>
            <p:extLst>
              <p:ext uri="{D42A27DB-BD31-4B8C-83A1-F6EECF244321}">
                <p14:modId xmlns:p14="http://schemas.microsoft.com/office/powerpoint/2010/main" val="410497100"/>
              </p:ext>
            </p:extLst>
          </p:nvPr>
        </p:nvGraphicFramePr>
        <p:xfrm>
          <a:off x="52250" y="1077686"/>
          <a:ext cx="12139749" cy="5308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963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E53C-5265-D743-8E59-730A9FEE7053}"/>
              </a:ext>
            </a:extLst>
          </p:cNvPr>
          <p:cNvSpPr>
            <a:spLocks noGrp="1"/>
          </p:cNvSpPr>
          <p:nvPr>
            <p:ph type="title" idx="4294967295"/>
          </p:nvPr>
        </p:nvSpPr>
        <p:spPr>
          <a:xfrm>
            <a:off x="1676400" y="376238"/>
            <a:ext cx="10515600" cy="1006475"/>
          </a:xfrm>
        </p:spPr>
        <p:txBody>
          <a:bodyPr>
            <a:normAutofit fontScale="90000"/>
          </a:bodyPr>
          <a:lstStyle/>
          <a:p>
            <a:pPr algn="ctr"/>
            <a:r>
              <a:rPr lang="en-US" sz="4800" b="1" dirty="0"/>
              <a:t>BUILDINGS </a:t>
            </a:r>
            <a:r>
              <a:rPr lang="en-US" sz="4900" b="1" dirty="0"/>
              <a:t>Efficiency</a:t>
            </a:r>
            <a:br>
              <a:rPr lang="en-US" sz="3600" b="1" dirty="0"/>
            </a:br>
            <a:r>
              <a:rPr lang="en-US" sz="3600" b="1" dirty="0"/>
              <a:t>Residential Buildings and Affordability</a:t>
            </a:r>
            <a:endParaRPr lang="en-US" sz="4800" b="1" dirty="0"/>
          </a:p>
        </p:txBody>
      </p:sp>
      <p:sp>
        <p:nvSpPr>
          <p:cNvPr id="6" name="TextBox 5">
            <a:extLst>
              <a:ext uri="{FF2B5EF4-FFF2-40B4-BE49-F238E27FC236}">
                <a16:creationId xmlns:a16="http://schemas.microsoft.com/office/drawing/2014/main" id="{08552668-E3AC-4FB5-B068-D34A91D0E2A9}"/>
              </a:ext>
            </a:extLst>
          </p:cNvPr>
          <p:cNvSpPr txBox="1"/>
          <p:nvPr/>
        </p:nvSpPr>
        <p:spPr>
          <a:xfrm>
            <a:off x="743162" y="1500302"/>
            <a:ext cx="3483150" cy="4031873"/>
          </a:xfrm>
          <a:prstGeom prst="rect">
            <a:avLst/>
          </a:prstGeom>
          <a:solidFill>
            <a:schemeClr val="accent6">
              <a:lumMod val="75000"/>
              <a:alpha val="57000"/>
            </a:schemeClr>
          </a:solidFill>
        </p:spPr>
        <p:txBody>
          <a:bodyPr wrap="square" rtlCol="0">
            <a:spAutoFit/>
          </a:bodyPr>
          <a:lstStyle/>
          <a:p>
            <a:pPr algn="ctr"/>
            <a:r>
              <a:rPr lang="en-US" sz="2400" b="1" u="sng" dirty="0"/>
              <a:t>ENERGY</a:t>
            </a:r>
          </a:p>
          <a:p>
            <a:pPr algn="ctr"/>
            <a:r>
              <a:rPr lang="en-US" sz="2400" dirty="0"/>
              <a:t>Gunnison Average Residential </a:t>
            </a:r>
          </a:p>
          <a:p>
            <a:pPr algn="ctr"/>
            <a:r>
              <a:rPr lang="en-US" sz="2400" b="1" dirty="0"/>
              <a:t>EUI = 51</a:t>
            </a:r>
          </a:p>
          <a:p>
            <a:endParaRPr lang="en-US" sz="2400" dirty="0"/>
          </a:p>
          <a:p>
            <a:pPr algn="ctr"/>
            <a:r>
              <a:rPr lang="en-US" sz="2400" dirty="0"/>
              <a:t>Climate Zone 7 Average </a:t>
            </a:r>
          </a:p>
          <a:p>
            <a:pPr algn="ctr"/>
            <a:r>
              <a:rPr lang="en-US" sz="2400" b="1" dirty="0"/>
              <a:t>EUI = 42 </a:t>
            </a:r>
          </a:p>
          <a:p>
            <a:pPr algn="ctr"/>
            <a:r>
              <a:rPr lang="en-US" sz="1600" dirty="0"/>
              <a:t>(EIA 2012)</a:t>
            </a:r>
          </a:p>
          <a:p>
            <a:endParaRPr lang="en-US" sz="2400" dirty="0"/>
          </a:p>
          <a:p>
            <a:pPr algn="ctr"/>
            <a:r>
              <a:rPr lang="en-US" sz="2400" dirty="0"/>
              <a:t>2012 Energy Code  </a:t>
            </a:r>
          </a:p>
          <a:p>
            <a:pPr algn="ctr"/>
            <a:r>
              <a:rPr lang="en-US" sz="2400" b="1" dirty="0"/>
              <a:t>EUI = 35</a:t>
            </a:r>
          </a:p>
        </p:txBody>
      </p:sp>
      <p:sp>
        <p:nvSpPr>
          <p:cNvPr id="3" name="TextBox 2">
            <a:extLst>
              <a:ext uri="{FF2B5EF4-FFF2-40B4-BE49-F238E27FC236}">
                <a16:creationId xmlns:a16="http://schemas.microsoft.com/office/drawing/2014/main" id="{B4BF3978-1EBE-4727-969A-53F040151DE6}"/>
              </a:ext>
            </a:extLst>
          </p:cNvPr>
          <p:cNvSpPr txBox="1"/>
          <p:nvPr/>
        </p:nvSpPr>
        <p:spPr>
          <a:xfrm>
            <a:off x="912667" y="5527617"/>
            <a:ext cx="10366665" cy="954107"/>
          </a:xfrm>
          <a:prstGeom prst="rect">
            <a:avLst/>
          </a:prstGeom>
          <a:noFill/>
        </p:spPr>
        <p:txBody>
          <a:bodyPr wrap="square" rtlCol="0">
            <a:spAutoFit/>
          </a:bodyPr>
          <a:lstStyle/>
          <a:p>
            <a:pPr algn="ctr"/>
            <a:r>
              <a:rPr lang="en-US" sz="2800" dirty="0"/>
              <a:t>By 2030 17% of all homes in Gunnison County will have been built to 2012 Energy Code or better</a:t>
            </a:r>
          </a:p>
        </p:txBody>
      </p:sp>
      <p:sp>
        <p:nvSpPr>
          <p:cNvPr id="7" name="TextBox 6">
            <a:extLst>
              <a:ext uri="{FF2B5EF4-FFF2-40B4-BE49-F238E27FC236}">
                <a16:creationId xmlns:a16="http://schemas.microsoft.com/office/drawing/2014/main" id="{F4F53B0E-7B3B-40F2-B56F-2C8250E8022D}"/>
              </a:ext>
            </a:extLst>
          </p:cNvPr>
          <p:cNvSpPr txBox="1"/>
          <p:nvPr/>
        </p:nvSpPr>
        <p:spPr>
          <a:xfrm>
            <a:off x="4523930" y="1500302"/>
            <a:ext cx="3334215" cy="3046988"/>
          </a:xfrm>
          <a:prstGeom prst="rect">
            <a:avLst/>
          </a:prstGeom>
          <a:solidFill>
            <a:schemeClr val="accent3">
              <a:lumMod val="75000"/>
              <a:alpha val="57000"/>
            </a:schemeClr>
          </a:solidFill>
        </p:spPr>
        <p:txBody>
          <a:bodyPr wrap="square" rtlCol="0">
            <a:spAutoFit/>
          </a:bodyPr>
          <a:lstStyle/>
          <a:p>
            <a:pPr algn="ctr"/>
            <a:r>
              <a:rPr lang="en-US" sz="2400" b="1" u="sng" dirty="0"/>
              <a:t>COST</a:t>
            </a:r>
          </a:p>
          <a:p>
            <a:pPr algn="ctr"/>
            <a:r>
              <a:rPr lang="en-US" sz="2400" dirty="0"/>
              <a:t>Gunnison Average Residential </a:t>
            </a:r>
          </a:p>
          <a:p>
            <a:pPr algn="ctr"/>
            <a:r>
              <a:rPr lang="en-US" sz="2400" b="1" dirty="0"/>
              <a:t>$3,296 / </a:t>
            </a:r>
            <a:r>
              <a:rPr lang="en-US" sz="2400" b="1" dirty="0" err="1"/>
              <a:t>yr</a:t>
            </a:r>
            <a:endParaRPr lang="en-US" sz="2400" b="1" dirty="0"/>
          </a:p>
          <a:p>
            <a:endParaRPr lang="en-US" sz="2400" dirty="0"/>
          </a:p>
          <a:p>
            <a:pPr algn="ctr"/>
            <a:r>
              <a:rPr lang="en-US" sz="2400" dirty="0"/>
              <a:t>2012 IECC Compliant Average Cost  </a:t>
            </a:r>
          </a:p>
          <a:p>
            <a:pPr algn="ctr"/>
            <a:r>
              <a:rPr lang="en-US" sz="2400" b="1" dirty="0"/>
              <a:t>$2,262 / </a:t>
            </a:r>
            <a:r>
              <a:rPr lang="en-US" sz="2400" b="1" dirty="0" err="1"/>
              <a:t>yr</a:t>
            </a:r>
            <a:endParaRPr lang="en-US" sz="2400" b="1" dirty="0"/>
          </a:p>
        </p:txBody>
      </p:sp>
      <p:sp>
        <p:nvSpPr>
          <p:cNvPr id="5" name="TextBox 4">
            <a:extLst>
              <a:ext uri="{FF2B5EF4-FFF2-40B4-BE49-F238E27FC236}">
                <a16:creationId xmlns:a16="http://schemas.microsoft.com/office/drawing/2014/main" id="{8277FA3E-C435-41E4-8E67-839F79D6528B}"/>
              </a:ext>
            </a:extLst>
          </p:cNvPr>
          <p:cNvSpPr txBox="1"/>
          <p:nvPr/>
        </p:nvSpPr>
        <p:spPr>
          <a:xfrm>
            <a:off x="8155763" y="1477906"/>
            <a:ext cx="3293075" cy="2369880"/>
          </a:xfrm>
          <a:prstGeom prst="rect">
            <a:avLst/>
          </a:prstGeom>
          <a:solidFill>
            <a:schemeClr val="accent2"/>
          </a:solidFill>
        </p:spPr>
        <p:txBody>
          <a:bodyPr wrap="square" rtlCol="0">
            <a:spAutoFit/>
          </a:bodyPr>
          <a:lstStyle/>
          <a:p>
            <a:pPr algn="ctr"/>
            <a:r>
              <a:rPr lang="en-US" sz="2800" b="1" u="sng" dirty="0"/>
              <a:t>Avg. Home vs. IECC</a:t>
            </a:r>
          </a:p>
          <a:p>
            <a:pPr algn="ctr"/>
            <a:r>
              <a:rPr lang="en-US" sz="2800" dirty="0"/>
              <a:t>30 yr. Lifecycle Diff. </a:t>
            </a:r>
            <a:r>
              <a:rPr lang="en-US" sz="2800" b="1" dirty="0"/>
              <a:t>$34,785</a:t>
            </a:r>
          </a:p>
          <a:p>
            <a:pPr algn="ctr"/>
            <a:endParaRPr lang="en-US" sz="2800" b="1" dirty="0"/>
          </a:p>
          <a:p>
            <a:pPr algn="ctr"/>
            <a:r>
              <a:rPr lang="en-US" dirty="0"/>
              <a:t>Assumes 1% energy escalation cost, 2020 dollars</a:t>
            </a:r>
          </a:p>
        </p:txBody>
      </p:sp>
    </p:spTree>
    <p:extLst>
      <p:ext uri="{BB962C8B-B14F-4D97-AF65-F5344CB8AC3E}">
        <p14:creationId xmlns:p14="http://schemas.microsoft.com/office/powerpoint/2010/main" val="1602813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2A9A-4697-4A55-8DFA-CF8A09322F8C}"/>
              </a:ext>
            </a:extLst>
          </p:cNvPr>
          <p:cNvSpPr>
            <a:spLocks noGrp="1"/>
          </p:cNvSpPr>
          <p:nvPr>
            <p:ph type="title"/>
          </p:nvPr>
        </p:nvSpPr>
        <p:spPr>
          <a:xfrm>
            <a:off x="1097280" y="286603"/>
            <a:ext cx="10058400" cy="861973"/>
          </a:xfrm>
        </p:spPr>
        <p:txBody>
          <a:bodyPr/>
          <a:lstStyle/>
          <a:p>
            <a:r>
              <a:rPr lang="en-US" dirty="0"/>
              <a:t>Past Efforts</a:t>
            </a:r>
          </a:p>
        </p:txBody>
      </p:sp>
      <p:sp>
        <p:nvSpPr>
          <p:cNvPr id="5" name="TextBox 4">
            <a:extLst>
              <a:ext uri="{FF2B5EF4-FFF2-40B4-BE49-F238E27FC236}">
                <a16:creationId xmlns:a16="http://schemas.microsoft.com/office/drawing/2014/main" id="{10732454-DA1B-4E70-97B5-D89FEDB0396A}"/>
              </a:ext>
            </a:extLst>
          </p:cNvPr>
          <p:cNvSpPr txBox="1"/>
          <p:nvPr/>
        </p:nvSpPr>
        <p:spPr>
          <a:xfrm>
            <a:off x="6371807" y="539169"/>
            <a:ext cx="5505728" cy="4708981"/>
          </a:xfrm>
          <a:prstGeom prst="rect">
            <a:avLst/>
          </a:prstGeom>
          <a:noFill/>
        </p:spPr>
        <p:txBody>
          <a:bodyPr wrap="square" rtlCol="0">
            <a:spAutoFit/>
          </a:bodyPr>
          <a:lstStyle/>
          <a:p>
            <a:r>
              <a:rPr lang="en-US" sz="3600" dirty="0"/>
              <a:t>Progress on goals from the 2009 Energy Action Plan</a:t>
            </a:r>
          </a:p>
          <a:p>
            <a:endParaRPr lang="en-US" sz="2400" dirty="0"/>
          </a:p>
          <a:p>
            <a:pPr marL="285750" indent="-285750">
              <a:buFont typeface="Arial" panose="020B0604020202020204" pitchFamily="34" charset="0"/>
              <a:buChar char="•"/>
            </a:pPr>
            <a:r>
              <a:rPr lang="en-US" sz="2400" dirty="0"/>
              <a:t>CPACE</a:t>
            </a:r>
          </a:p>
          <a:p>
            <a:pPr marL="285750" indent="-285750">
              <a:buFont typeface="Arial" panose="020B0604020202020204" pitchFamily="34" charset="0"/>
              <a:buChar char="•"/>
            </a:pPr>
            <a:r>
              <a:rPr lang="en-US" sz="2400" dirty="0"/>
              <a:t>GVHEAT</a:t>
            </a:r>
          </a:p>
          <a:p>
            <a:pPr marL="285750" indent="-285750">
              <a:buFont typeface="Arial" panose="020B0604020202020204" pitchFamily="34" charset="0"/>
              <a:buChar char="•"/>
            </a:pPr>
            <a:r>
              <a:rPr lang="en-US" sz="2400" dirty="0"/>
              <a:t>Energy Code Adoption</a:t>
            </a:r>
          </a:p>
          <a:p>
            <a:pPr marL="285750" indent="-285750">
              <a:buFont typeface="Arial" panose="020B0604020202020204" pitchFamily="34" charset="0"/>
              <a:buChar char="•"/>
            </a:pPr>
            <a:r>
              <a:rPr lang="en-US" sz="2400" dirty="0"/>
              <a:t>Support and Growth of RTA</a:t>
            </a:r>
          </a:p>
          <a:p>
            <a:pPr marL="285750" indent="-285750">
              <a:buFont typeface="Arial" panose="020B0604020202020204" pitchFamily="34" charset="0"/>
              <a:buChar char="•"/>
            </a:pPr>
            <a:r>
              <a:rPr lang="en-US" sz="2400" dirty="0"/>
              <a:t>Leading by example in building energy efficiency</a:t>
            </a:r>
          </a:p>
          <a:p>
            <a:pPr marL="285750" indent="-285750">
              <a:buFont typeface="Arial" panose="020B0604020202020204" pitchFamily="34" charset="0"/>
              <a:buChar char="•"/>
            </a:pPr>
            <a:r>
              <a:rPr lang="en-US" sz="2400" dirty="0"/>
              <a:t>Deployment of alternative fuel vehicles</a:t>
            </a:r>
          </a:p>
          <a:p>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0A9FB71C-3311-46CC-B906-1E9AF124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4132">
            <a:off x="429525" y="1950166"/>
            <a:ext cx="3031371" cy="3941525"/>
          </a:xfrm>
          <a:prstGeom prst="rect">
            <a:avLst/>
          </a:prstGeom>
          <a:effectLst>
            <a:outerShdw blurRad="50800" dist="50800" dir="5400000" algn="ctr" rotWithShape="0">
              <a:schemeClr val="bg1">
                <a:lumMod val="65000"/>
              </a:schemeClr>
            </a:outerShdw>
          </a:effectLst>
        </p:spPr>
      </p:pic>
      <p:pic>
        <p:nvPicPr>
          <p:cNvPr id="4" name="Picture 3" descr="Snipping Tool">
            <a:extLst>
              <a:ext uri="{FF2B5EF4-FFF2-40B4-BE49-F238E27FC236}">
                <a16:creationId xmlns:a16="http://schemas.microsoft.com/office/drawing/2014/main" id="{9991BA63-F0DC-4375-AEFB-0D71F2B018B1}"/>
              </a:ext>
            </a:extLst>
          </p:cNvPr>
          <p:cNvPicPr>
            <a:picLocks noChangeAspect="1"/>
          </p:cNvPicPr>
          <p:nvPr/>
        </p:nvPicPr>
        <p:blipFill rotWithShape="1">
          <a:blip r:embed="rId4">
            <a:extLst>
              <a:ext uri="{28A0092B-C50C-407E-A947-70E740481C1C}">
                <a14:useLocalDpi xmlns:a14="http://schemas.microsoft.com/office/drawing/2010/main" val="0"/>
              </a:ext>
            </a:extLst>
          </a:blip>
          <a:srcRect l="8819" t="9198" r="14813" b="3960"/>
          <a:stretch/>
        </p:blipFill>
        <p:spPr>
          <a:xfrm rot="21032779">
            <a:off x="2859368" y="1423790"/>
            <a:ext cx="3127029" cy="3916409"/>
          </a:xfrm>
          <a:prstGeom prst="rect">
            <a:avLst/>
          </a:prstGeom>
          <a:ln>
            <a:noFill/>
          </a:ln>
          <a:effectLst>
            <a:outerShdw blurRad="50800" dist="50800" dir="5400000" algn="ctr" rotWithShape="0">
              <a:schemeClr val="bg2">
                <a:lumMod val="50000"/>
              </a:schemeClr>
            </a:outerShdw>
          </a:effectLst>
        </p:spPr>
      </p:pic>
    </p:spTree>
    <p:extLst>
      <p:ext uri="{BB962C8B-B14F-4D97-AF65-F5344CB8AC3E}">
        <p14:creationId xmlns:p14="http://schemas.microsoft.com/office/powerpoint/2010/main" val="277739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E53C-5265-D743-8E59-730A9FEE7053}"/>
              </a:ext>
            </a:extLst>
          </p:cNvPr>
          <p:cNvSpPr>
            <a:spLocks noGrp="1"/>
          </p:cNvSpPr>
          <p:nvPr>
            <p:ph type="title"/>
          </p:nvPr>
        </p:nvSpPr>
        <p:spPr>
          <a:xfrm>
            <a:off x="838199" y="0"/>
            <a:ext cx="10515600" cy="1325563"/>
          </a:xfrm>
        </p:spPr>
        <p:txBody>
          <a:bodyPr>
            <a:normAutofit/>
          </a:bodyPr>
          <a:lstStyle/>
          <a:p>
            <a:pPr algn="ctr"/>
            <a:r>
              <a:rPr lang="en-US" sz="4800" b="1" dirty="0"/>
              <a:t>BUILDINGS </a:t>
            </a:r>
            <a:r>
              <a:rPr lang="en-US" sz="3600" b="1" dirty="0"/>
              <a:t>Fuel Emissions</a:t>
            </a:r>
            <a:endParaRPr lang="en-US" sz="4800" b="1" dirty="0"/>
          </a:p>
        </p:txBody>
      </p:sp>
      <p:graphicFrame>
        <p:nvGraphicFramePr>
          <p:cNvPr id="5" name="Chart 4">
            <a:extLst>
              <a:ext uri="{FF2B5EF4-FFF2-40B4-BE49-F238E27FC236}">
                <a16:creationId xmlns:a16="http://schemas.microsoft.com/office/drawing/2014/main" id="{00000000-0008-0000-0800-00000B000000}"/>
              </a:ext>
            </a:extLst>
          </p:cNvPr>
          <p:cNvGraphicFramePr>
            <a:graphicFrameLocks noChangeAspect="1"/>
          </p:cNvGraphicFramePr>
          <p:nvPr>
            <p:extLst>
              <p:ext uri="{D42A27DB-BD31-4B8C-83A1-F6EECF244321}">
                <p14:modId xmlns:p14="http://schemas.microsoft.com/office/powerpoint/2010/main" val="2159961333"/>
              </p:ext>
            </p:extLst>
          </p:nvPr>
        </p:nvGraphicFramePr>
        <p:xfrm>
          <a:off x="-665455" y="1711077"/>
          <a:ext cx="5441193" cy="3211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0800-00000E000000}"/>
              </a:ext>
            </a:extLst>
          </p:cNvPr>
          <p:cNvGraphicFramePr>
            <a:graphicFrameLocks noChangeAspect="1"/>
          </p:cNvGraphicFramePr>
          <p:nvPr>
            <p:extLst>
              <p:ext uri="{D42A27DB-BD31-4B8C-83A1-F6EECF244321}">
                <p14:modId xmlns:p14="http://schemas.microsoft.com/office/powerpoint/2010/main" val="574268315"/>
              </p:ext>
            </p:extLst>
          </p:nvPr>
        </p:nvGraphicFramePr>
        <p:xfrm>
          <a:off x="7712486" y="1711077"/>
          <a:ext cx="4850678" cy="28630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91B71F7-8C09-324A-836C-6BC220F67340}"/>
              </a:ext>
            </a:extLst>
          </p:cNvPr>
          <p:cNvGraphicFramePr>
            <a:graphicFrameLocks/>
          </p:cNvGraphicFramePr>
          <p:nvPr>
            <p:extLst>
              <p:ext uri="{D42A27DB-BD31-4B8C-83A1-F6EECF244321}">
                <p14:modId xmlns:p14="http://schemas.microsoft.com/office/powerpoint/2010/main" val="4151772193"/>
              </p:ext>
            </p:extLst>
          </p:nvPr>
        </p:nvGraphicFramePr>
        <p:xfrm>
          <a:off x="2740150" y="2686021"/>
          <a:ext cx="6711697" cy="37761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9996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808-227F-4589-B2A9-EF147C6AE342}"/>
              </a:ext>
            </a:extLst>
          </p:cNvPr>
          <p:cNvSpPr>
            <a:spLocks noGrp="1"/>
          </p:cNvSpPr>
          <p:nvPr>
            <p:ph type="title" idx="4294967295"/>
          </p:nvPr>
        </p:nvSpPr>
        <p:spPr>
          <a:xfrm>
            <a:off x="1676400" y="-449263"/>
            <a:ext cx="10515600" cy="1325563"/>
          </a:xfrm>
        </p:spPr>
        <p:txBody>
          <a:bodyPr/>
          <a:lstStyle/>
          <a:p>
            <a:pPr algn="ctr"/>
            <a:r>
              <a:rPr lang="en-US" dirty="0"/>
              <a:t>Buildings</a:t>
            </a:r>
          </a:p>
        </p:txBody>
      </p:sp>
      <p:graphicFrame>
        <p:nvGraphicFramePr>
          <p:cNvPr id="4" name="Chart 3">
            <a:extLst>
              <a:ext uri="{FF2B5EF4-FFF2-40B4-BE49-F238E27FC236}">
                <a16:creationId xmlns:a16="http://schemas.microsoft.com/office/drawing/2014/main" id="{0C8C76C0-6B8D-4432-A325-6268C685FAC1}"/>
              </a:ext>
            </a:extLst>
          </p:cNvPr>
          <p:cNvGraphicFramePr>
            <a:graphicFrameLocks/>
          </p:cNvGraphicFramePr>
          <p:nvPr>
            <p:extLst>
              <p:ext uri="{D42A27DB-BD31-4B8C-83A1-F6EECF244321}">
                <p14:modId xmlns:p14="http://schemas.microsoft.com/office/powerpoint/2010/main" val="231324147"/>
              </p:ext>
            </p:extLst>
          </p:nvPr>
        </p:nvGraphicFramePr>
        <p:xfrm>
          <a:off x="-483327" y="1998208"/>
          <a:ext cx="12553406" cy="48597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99288EF-4F22-42FD-92BF-B738A9937AC8}"/>
              </a:ext>
            </a:extLst>
          </p:cNvPr>
          <p:cNvSpPr txBox="1"/>
          <p:nvPr/>
        </p:nvSpPr>
        <p:spPr>
          <a:xfrm>
            <a:off x="666206" y="876300"/>
            <a:ext cx="11155680" cy="923330"/>
          </a:xfrm>
          <a:prstGeom prst="rect">
            <a:avLst/>
          </a:prstGeom>
          <a:noFill/>
        </p:spPr>
        <p:txBody>
          <a:bodyPr wrap="square" rtlCol="0">
            <a:spAutoFit/>
          </a:bodyPr>
          <a:lstStyle/>
          <a:p>
            <a:r>
              <a:rPr lang="en-US" dirty="0"/>
              <a:t>By 2030:</a:t>
            </a:r>
          </a:p>
          <a:p>
            <a:r>
              <a:rPr lang="en-US" dirty="0"/>
              <a:t>Increase efficiency of Residential buildings by 20% to meet U.S. avg.  </a:t>
            </a:r>
          </a:p>
          <a:p>
            <a:r>
              <a:rPr lang="en-US" dirty="0"/>
              <a:t>Increase efficiency of Commercial buildings by 40% to meet U.S. avg.</a:t>
            </a:r>
          </a:p>
        </p:txBody>
      </p:sp>
    </p:spTree>
    <p:extLst>
      <p:ext uri="{BB962C8B-B14F-4D97-AF65-F5344CB8AC3E}">
        <p14:creationId xmlns:p14="http://schemas.microsoft.com/office/powerpoint/2010/main" val="1708709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99BA-7B1E-4754-9AF8-5903B2BD9B4C}"/>
              </a:ext>
            </a:extLst>
          </p:cNvPr>
          <p:cNvSpPr>
            <a:spLocks noGrp="1"/>
          </p:cNvSpPr>
          <p:nvPr>
            <p:ph type="title"/>
          </p:nvPr>
        </p:nvSpPr>
        <p:spPr>
          <a:xfrm>
            <a:off x="1097280" y="286604"/>
            <a:ext cx="10058400" cy="1274568"/>
          </a:xfrm>
        </p:spPr>
        <p:txBody>
          <a:bodyPr/>
          <a:lstStyle/>
          <a:p>
            <a:r>
              <a:rPr lang="en-US" dirty="0"/>
              <a:t>County Policy Options for Buildings</a:t>
            </a:r>
          </a:p>
        </p:txBody>
      </p:sp>
      <p:sp>
        <p:nvSpPr>
          <p:cNvPr id="3" name="Content Placeholder 2">
            <a:extLst>
              <a:ext uri="{FF2B5EF4-FFF2-40B4-BE49-F238E27FC236}">
                <a16:creationId xmlns:a16="http://schemas.microsoft.com/office/drawing/2014/main" id="{F8F892F0-F591-4EA7-B6FD-2E7BC3AA343E}"/>
              </a:ext>
            </a:extLst>
          </p:cNvPr>
          <p:cNvSpPr>
            <a:spLocks noGrp="1"/>
          </p:cNvSpPr>
          <p:nvPr>
            <p:ph idx="1"/>
          </p:nvPr>
        </p:nvSpPr>
        <p:spPr>
          <a:xfrm>
            <a:off x="1097280" y="1737360"/>
            <a:ext cx="10058400" cy="4652930"/>
          </a:xfrm>
        </p:spPr>
        <p:txBody>
          <a:bodyPr>
            <a:normAutofit lnSpcReduction="10000"/>
          </a:bodyPr>
          <a:lstStyle/>
          <a:p>
            <a:pPr>
              <a:buFont typeface="Wingdings" panose="05000000000000000000" pitchFamily="2" charset="2"/>
              <a:buChar char="§"/>
            </a:pPr>
            <a:r>
              <a:rPr lang="en-US" dirty="0"/>
              <a:t>Continuously adopt Energy Code revisions and fully implement </a:t>
            </a:r>
          </a:p>
          <a:p>
            <a:pPr lvl="1">
              <a:buFont typeface="Wingdings" panose="05000000000000000000" pitchFamily="2" charset="2"/>
              <a:buChar char="§"/>
            </a:pPr>
            <a:r>
              <a:rPr lang="en-US" dirty="0"/>
              <a:t>Enforce blower door tests</a:t>
            </a:r>
          </a:p>
          <a:p>
            <a:pPr>
              <a:buFont typeface="Wingdings" panose="05000000000000000000" pitchFamily="2" charset="2"/>
              <a:buChar char="§"/>
            </a:pPr>
            <a:r>
              <a:rPr lang="en-US" dirty="0"/>
              <a:t>Contractor licensing with continuing education requirements for building science</a:t>
            </a:r>
          </a:p>
          <a:p>
            <a:pPr lvl="1">
              <a:buFont typeface="Wingdings" panose="05000000000000000000" pitchFamily="2" charset="2"/>
              <a:buChar char="§"/>
            </a:pPr>
            <a:r>
              <a:rPr lang="en-US" dirty="0"/>
              <a:t>Award program for high performers</a:t>
            </a:r>
          </a:p>
          <a:p>
            <a:pPr>
              <a:buFont typeface="Wingdings" panose="05000000000000000000" pitchFamily="2" charset="2"/>
              <a:buChar char="§"/>
            </a:pPr>
            <a:r>
              <a:rPr lang="en-US" dirty="0"/>
              <a:t>Require energy code compliance, or reasonable effort to comply, during renovation projects</a:t>
            </a:r>
          </a:p>
          <a:p>
            <a:pPr lvl="1">
              <a:buFont typeface="Wingdings" panose="05000000000000000000" pitchFamily="2" charset="2"/>
              <a:buChar char="§"/>
            </a:pPr>
            <a:r>
              <a:rPr lang="en-US" dirty="0"/>
              <a:t>Would need to consider what level of renovation would trigger </a:t>
            </a:r>
          </a:p>
          <a:p>
            <a:pPr>
              <a:buFont typeface="Wingdings" panose="05000000000000000000" pitchFamily="2" charset="2"/>
              <a:buChar char="§"/>
            </a:pPr>
            <a:r>
              <a:rPr lang="en-US" dirty="0"/>
              <a:t>Energy benchmarking </a:t>
            </a:r>
          </a:p>
          <a:p>
            <a:pPr lvl="1">
              <a:buFont typeface="Wingdings" panose="05000000000000000000" pitchFamily="2" charset="2"/>
              <a:buChar char="§"/>
            </a:pPr>
            <a:r>
              <a:rPr lang="en-US" dirty="0"/>
              <a:t>Support State reporting standard for buildings over 50,000 </a:t>
            </a:r>
            <a:r>
              <a:rPr lang="en-US" dirty="0" err="1"/>
              <a:t>sq.ft</a:t>
            </a:r>
            <a:r>
              <a:rPr lang="en-US" dirty="0"/>
              <a:t>.</a:t>
            </a:r>
          </a:p>
          <a:p>
            <a:pPr lvl="1">
              <a:buFont typeface="Wingdings" panose="05000000000000000000" pitchFamily="2" charset="2"/>
              <a:buChar char="§"/>
            </a:pPr>
            <a:r>
              <a:rPr lang="en-US" dirty="0"/>
              <a:t>Require energy audit and reporting at time of sale or lease; Home Energy Score or other </a:t>
            </a:r>
          </a:p>
          <a:p>
            <a:pPr>
              <a:buFont typeface="Wingdings" panose="05000000000000000000" pitchFamily="2" charset="2"/>
              <a:buChar char="§"/>
            </a:pPr>
            <a:r>
              <a:rPr lang="en-US" dirty="0"/>
              <a:t>Promote building efficiency and electrification</a:t>
            </a:r>
          </a:p>
          <a:p>
            <a:pPr lvl="1">
              <a:buFont typeface="Wingdings" panose="05000000000000000000" pitchFamily="2" charset="2"/>
              <a:buChar char="§"/>
            </a:pPr>
            <a:r>
              <a:rPr lang="en-US" dirty="0"/>
              <a:t>Seek grants to support rebate programs</a:t>
            </a:r>
          </a:p>
          <a:p>
            <a:pPr lvl="1">
              <a:buFont typeface="Wingdings" panose="05000000000000000000" pitchFamily="2" charset="2"/>
              <a:buChar char="§"/>
            </a:pPr>
            <a:r>
              <a:rPr lang="en-US" dirty="0"/>
              <a:t>Provide funding for GVHEAT</a:t>
            </a:r>
          </a:p>
          <a:p>
            <a:pPr lvl="1">
              <a:buFont typeface="Wingdings" panose="05000000000000000000" pitchFamily="2" charset="2"/>
              <a:buChar char="§"/>
            </a:pPr>
            <a:r>
              <a:rPr lang="en-US" dirty="0"/>
              <a:t>On-bill financing or residential PACE program to pay for geothermal or other electrification</a:t>
            </a:r>
          </a:p>
        </p:txBody>
      </p:sp>
    </p:spTree>
    <p:extLst>
      <p:ext uri="{BB962C8B-B14F-4D97-AF65-F5344CB8AC3E}">
        <p14:creationId xmlns:p14="http://schemas.microsoft.com/office/powerpoint/2010/main" val="14936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E53C-5265-D743-8E59-730A9FEE7053}"/>
              </a:ext>
            </a:extLst>
          </p:cNvPr>
          <p:cNvSpPr>
            <a:spLocks noGrp="1"/>
          </p:cNvSpPr>
          <p:nvPr>
            <p:ph type="title"/>
          </p:nvPr>
        </p:nvSpPr>
        <p:spPr>
          <a:xfrm>
            <a:off x="838200" y="171440"/>
            <a:ext cx="10515600" cy="1006475"/>
          </a:xfrm>
        </p:spPr>
        <p:txBody>
          <a:bodyPr>
            <a:normAutofit fontScale="90000"/>
          </a:bodyPr>
          <a:lstStyle/>
          <a:p>
            <a:pPr algn="ctr"/>
            <a:r>
              <a:rPr lang="en-US" sz="4800" b="1" dirty="0"/>
              <a:t>BUILDINGS </a:t>
            </a:r>
            <a:r>
              <a:rPr lang="en-US" sz="3600" b="1" dirty="0"/>
              <a:t>Efficiency</a:t>
            </a:r>
            <a:br>
              <a:rPr lang="en-US" sz="3600" b="1" dirty="0"/>
            </a:br>
            <a:r>
              <a:rPr lang="en-US" sz="3600" b="1" dirty="0"/>
              <a:t>Commercial Buildings</a:t>
            </a:r>
            <a:endParaRPr lang="en-US" sz="4800" b="1" dirty="0"/>
          </a:p>
        </p:txBody>
      </p:sp>
      <p:sp>
        <p:nvSpPr>
          <p:cNvPr id="7" name="TextBox 6">
            <a:extLst>
              <a:ext uri="{FF2B5EF4-FFF2-40B4-BE49-F238E27FC236}">
                <a16:creationId xmlns:a16="http://schemas.microsoft.com/office/drawing/2014/main" id="{9C2DC97D-6659-4D07-ADFC-36DDDB3939C2}"/>
              </a:ext>
            </a:extLst>
          </p:cNvPr>
          <p:cNvSpPr txBox="1"/>
          <p:nvPr/>
        </p:nvSpPr>
        <p:spPr>
          <a:xfrm>
            <a:off x="480656" y="1785712"/>
            <a:ext cx="3800562" cy="4843649"/>
          </a:xfrm>
          <a:prstGeom prst="rect">
            <a:avLst/>
          </a:prstGeom>
          <a:solidFill>
            <a:schemeClr val="accent5"/>
          </a:solidFill>
        </p:spPr>
        <p:txBody>
          <a:bodyPr wrap="square" rtlCol="0">
            <a:spAutoFit/>
          </a:bodyPr>
          <a:lstStyle/>
          <a:p>
            <a:pPr algn="ctr"/>
            <a:r>
              <a:rPr lang="en-US" sz="3200" dirty="0"/>
              <a:t>Gunnison Commercial Avg.</a:t>
            </a:r>
          </a:p>
          <a:p>
            <a:pPr algn="ctr"/>
            <a:r>
              <a:rPr lang="en-US" sz="3200" b="1" dirty="0"/>
              <a:t>EUI = 140</a:t>
            </a:r>
          </a:p>
          <a:p>
            <a:pPr algn="ctr"/>
            <a:endParaRPr lang="en-US" sz="3200" dirty="0"/>
          </a:p>
          <a:p>
            <a:pPr algn="ctr"/>
            <a:r>
              <a:rPr lang="en-US" sz="3200" dirty="0"/>
              <a:t>Commercial Average</a:t>
            </a:r>
          </a:p>
          <a:p>
            <a:pPr algn="ctr"/>
            <a:r>
              <a:rPr lang="en-US" sz="3200" b="1" dirty="0"/>
              <a:t>EUI = 86 </a:t>
            </a:r>
          </a:p>
          <a:p>
            <a:pPr algn="ctr"/>
            <a:endParaRPr lang="en-US" sz="3200" dirty="0"/>
          </a:p>
          <a:p>
            <a:pPr algn="ctr"/>
            <a:r>
              <a:rPr lang="en-US" sz="3200" dirty="0"/>
              <a:t>2012 Energy Code</a:t>
            </a:r>
          </a:p>
          <a:p>
            <a:pPr algn="ctr"/>
            <a:r>
              <a:rPr lang="en-US" sz="3200" b="1" dirty="0"/>
              <a:t>EUI = 61 </a:t>
            </a:r>
          </a:p>
          <a:p>
            <a:pPr algn="ctr"/>
            <a:r>
              <a:rPr lang="en-US" sz="1200" dirty="0"/>
              <a:t>(blended avg. all com buildings)</a:t>
            </a:r>
            <a:endParaRPr lang="en-US" dirty="0"/>
          </a:p>
        </p:txBody>
      </p:sp>
      <p:pic>
        <p:nvPicPr>
          <p:cNvPr id="8" name="Picture 7">
            <a:extLst>
              <a:ext uri="{FF2B5EF4-FFF2-40B4-BE49-F238E27FC236}">
                <a16:creationId xmlns:a16="http://schemas.microsoft.com/office/drawing/2014/main" id="{F9E30C93-0692-4C56-9543-34097FF4C3D5}"/>
              </a:ext>
            </a:extLst>
          </p:cNvPr>
          <p:cNvPicPr/>
          <p:nvPr/>
        </p:nvPicPr>
        <p:blipFill rotWithShape="1">
          <a:blip r:embed="rId3">
            <a:extLst>
              <a:ext uri="{28A0092B-C50C-407E-A947-70E740481C1C}">
                <a14:useLocalDpi xmlns:a14="http://schemas.microsoft.com/office/drawing/2010/main" val="0"/>
              </a:ext>
            </a:extLst>
          </a:blip>
          <a:srcRect t="34011"/>
          <a:stretch/>
        </p:blipFill>
        <p:spPr bwMode="auto">
          <a:xfrm>
            <a:off x="6452755" y="4135933"/>
            <a:ext cx="4901045" cy="2356941"/>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99EE71C-15F8-4F04-8A22-4ED9109F4581}"/>
              </a:ext>
            </a:extLst>
          </p:cNvPr>
          <p:cNvSpPr txBox="1"/>
          <p:nvPr/>
        </p:nvSpPr>
        <p:spPr>
          <a:xfrm>
            <a:off x="4726875" y="4898904"/>
            <a:ext cx="1641796" cy="830997"/>
          </a:xfrm>
          <a:prstGeom prst="rect">
            <a:avLst/>
          </a:prstGeom>
          <a:noFill/>
        </p:spPr>
        <p:txBody>
          <a:bodyPr wrap="none" rtlCol="0">
            <a:spAutoFit/>
          </a:bodyPr>
          <a:lstStyle/>
          <a:p>
            <a:r>
              <a:rPr lang="en-US" sz="2400" dirty="0"/>
              <a:t>Courthouse</a:t>
            </a:r>
          </a:p>
          <a:p>
            <a:pPr algn="ctr"/>
            <a:r>
              <a:rPr lang="en-US" sz="2400" dirty="0"/>
              <a:t> EUI = 33</a:t>
            </a:r>
          </a:p>
        </p:txBody>
      </p:sp>
      <p:pic>
        <p:nvPicPr>
          <p:cNvPr id="10" name="Picture 9">
            <a:extLst>
              <a:ext uri="{FF2B5EF4-FFF2-40B4-BE49-F238E27FC236}">
                <a16:creationId xmlns:a16="http://schemas.microsoft.com/office/drawing/2014/main" id="{75A336D6-8B6E-4FC7-AE1E-B9284B361DE7}"/>
              </a:ext>
            </a:extLst>
          </p:cNvPr>
          <p:cNvPicPr>
            <a:picLocks noChangeAspect="1"/>
          </p:cNvPicPr>
          <p:nvPr/>
        </p:nvPicPr>
        <p:blipFill>
          <a:blip r:embed="rId4"/>
          <a:stretch>
            <a:fillRect/>
          </a:stretch>
        </p:blipFill>
        <p:spPr>
          <a:xfrm>
            <a:off x="4645726" y="1782752"/>
            <a:ext cx="3087089" cy="2311360"/>
          </a:xfrm>
          <a:prstGeom prst="rect">
            <a:avLst/>
          </a:prstGeom>
        </p:spPr>
      </p:pic>
      <p:sp>
        <p:nvSpPr>
          <p:cNvPr id="11" name="TextBox 10">
            <a:extLst>
              <a:ext uri="{FF2B5EF4-FFF2-40B4-BE49-F238E27FC236}">
                <a16:creationId xmlns:a16="http://schemas.microsoft.com/office/drawing/2014/main" id="{563E35A3-65EA-4157-B49F-F8B142D9BF0D}"/>
              </a:ext>
            </a:extLst>
          </p:cNvPr>
          <p:cNvSpPr txBox="1"/>
          <p:nvPr/>
        </p:nvSpPr>
        <p:spPr>
          <a:xfrm>
            <a:off x="7848429" y="2522934"/>
            <a:ext cx="1212190" cy="830997"/>
          </a:xfrm>
          <a:prstGeom prst="rect">
            <a:avLst/>
          </a:prstGeom>
          <a:noFill/>
        </p:spPr>
        <p:txBody>
          <a:bodyPr wrap="none" rtlCol="0">
            <a:spAutoFit/>
          </a:bodyPr>
          <a:lstStyle/>
          <a:p>
            <a:pPr algn="ctr"/>
            <a:r>
              <a:rPr lang="en-US" sz="2400" dirty="0"/>
              <a:t>HHS</a:t>
            </a:r>
          </a:p>
          <a:p>
            <a:pPr algn="ctr"/>
            <a:r>
              <a:rPr lang="en-US" sz="2400" dirty="0"/>
              <a:t>EUI = 31</a:t>
            </a:r>
          </a:p>
        </p:txBody>
      </p:sp>
    </p:spTree>
    <p:extLst>
      <p:ext uri="{BB962C8B-B14F-4D97-AF65-F5344CB8AC3E}">
        <p14:creationId xmlns:p14="http://schemas.microsoft.com/office/powerpoint/2010/main" val="4283687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6A50-108F-4BA1-B855-8C32FBB68C27}"/>
              </a:ext>
            </a:extLst>
          </p:cNvPr>
          <p:cNvSpPr>
            <a:spLocks noGrp="1"/>
          </p:cNvSpPr>
          <p:nvPr>
            <p:ph type="title"/>
          </p:nvPr>
        </p:nvSpPr>
        <p:spPr>
          <a:xfrm>
            <a:off x="709612" y="0"/>
            <a:ext cx="10772775" cy="1181439"/>
          </a:xfrm>
        </p:spPr>
        <p:txBody>
          <a:bodyPr/>
          <a:lstStyle/>
          <a:p>
            <a:pPr algn="ctr"/>
            <a:r>
              <a:rPr lang="en-US" b="1" dirty="0"/>
              <a:t>Major Energy Reductions in County Buildings</a:t>
            </a:r>
          </a:p>
        </p:txBody>
      </p:sp>
      <p:pic>
        <p:nvPicPr>
          <p:cNvPr id="22" name="Content Placeholder 21">
            <a:extLst>
              <a:ext uri="{FF2B5EF4-FFF2-40B4-BE49-F238E27FC236}">
                <a16:creationId xmlns:a16="http://schemas.microsoft.com/office/drawing/2014/main" id="{9E357333-9DED-47D8-B4F9-A0B660E96768}"/>
              </a:ext>
            </a:extLst>
          </p:cNvPr>
          <p:cNvPicPr>
            <a:picLocks noGrp="1" noChangeAspect="1"/>
          </p:cNvPicPr>
          <p:nvPr>
            <p:ph sz="half" idx="1"/>
          </p:nvPr>
        </p:nvPicPr>
        <p:blipFill rotWithShape="1">
          <a:blip r:embed="rId3"/>
          <a:srcRect l="5174"/>
          <a:stretch/>
        </p:blipFill>
        <p:spPr>
          <a:xfrm>
            <a:off x="173122" y="2269791"/>
            <a:ext cx="5885120" cy="3822523"/>
          </a:xfrm>
          <a:prstGeom prst="rect">
            <a:avLst/>
          </a:prstGeom>
        </p:spPr>
      </p:pic>
      <p:pic>
        <p:nvPicPr>
          <p:cNvPr id="10" name="Picture 9">
            <a:extLst>
              <a:ext uri="{FF2B5EF4-FFF2-40B4-BE49-F238E27FC236}">
                <a16:creationId xmlns:a16="http://schemas.microsoft.com/office/drawing/2014/main" id="{B6BD2EC0-990A-4155-8C14-3A2B389A4C3B}"/>
              </a:ext>
            </a:extLst>
          </p:cNvPr>
          <p:cNvPicPr>
            <a:picLocks noChangeAspect="1"/>
          </p:cNvPicPr>
          <p:nvPr/>
        </p:nvPicPr>
        <p:blipFill rotWithShape="1">
          <a:blip r:embed="rId4"/>
          <a:srcRect l="5174"/>
          <a:stretch/>
        </p:blipFill>
        <p:spPr>
          <a:xfrm>
            <a:off x="6178204" y="2269790"/>
            <a:ext cx="5885120" cy="3822523"/>
          </a:xfrm>
          <a:prstGeom prst="rect">
            <a:avLst/>
          </a:prstGeom>
        </p:spPr>
      </p:pic>
      <p:sp>
        <p:nvSpPr>
          <p:cNvPr id="14" name="TextBox 13">
            <a:extLst>
              <a:ext uri="{FF2B5EF4-FFF2-40B4-BE49-F238E27FC236}">
                <a16:creationId xmlns:a16="http://schemas.microsoft.com/office/drawing/2014/main" id="{7BBE7321-6528-469F-98EF-7A5CA57B1A04}"/>
              </a:ext>
            </a:extLst>
          </p:cNvPr>
          <p:cNvSpPr txBox="1"/>
          <p:nvPr/>
        </p:nvSpPr>
        <p:spPr>
          <a:xfrm>
            <a:off x="1766599" y="1181439"/>
            <a:ext cx="2579039" cy="954107"/>
          </a:xfrm>
          <a:prstGeom prst="rect">
            <a:avLst/>
          </a:prstGeom>
          <a:noFill/>
        </p:spPr>
        <p:txBody>
          <a:bodyPr wrap="none" rtlCol="0">
            <a:spAutoFit/>
          </a:bodyPr>
          <a:lstStyle/>
          <a:p>
            <a:r>
              <a:rPr lang="en-US" sz="3600" b="1" dirty="0"/>
              <a:t>Courthouse</a:t>
            </a:r>
            <a:r>
              <a:rPr lang="en-US" sz="3600" dirty="0"/>
              <a:t> </a:t>
            </a:r>
          </a:p>
          <a:p>
            <a:r>
              <a:rPr lang="en-US" sz="2000" dirty="0"/>
              <a:t>New construction 2015</a:t>
            </a:r>
            <a:endParaRPr lang="en-US" sz="3600" dirty="0"/>
          </a:p>
        </p:txBody>
      </p:sp>
      <p:sp>
        <p:nvSpPr>
          <p:cNvPr id="15" name="TextBox 14">
            <a:extLst>
              <a:ext uri="{FF2B5EF4-FFF2-40B4-BE49-F238E27FC236}">
                <a16:creationId xmlns:a16="http://schemas.microsoft.com/office/drawing/2014/main" id="{7EFA348D-6D9E-4BC3-9523-0D193641771C}"/>
              </a:ext>
            </a:extLst>
          </p:cNvPr>
          <p:cNvSpPr txBox="1"/>
          <p:nvPr/>
        </p:nvSpPr>
        <p:spPr>
          <a:xfrm>
            <a:off x="6688321" y="1242993"/>
            <a:ext cx="4142801" cy="830997"/>
          </a:xfrm>
          <a:prstGeom prst="rect">
            <a:avLst/>
          </a:prstGeom>
          <a:noFill/>
        </p:spPr>
        <p:txBody>
          <a:bodyPr wrap="none" rtlCol="0">
            <a:spAutoFit/>
          </a:bodyPr>
          <a:lstStyle/>
          <a:p>
            <a:r>
              <a:rPr lang="en-US" sz="2800" b="1" dirty="0"/>
              <a:t>Health and Human Services</a:t>
            </a:r>
          </a:p>
          <a:p>
            <a:pPr algn="ctr"/>
            <a:r>
              <a:rPr lang="en-US" sz="2000" dirty="0"/>
              <a:t>Renovated 2018</a:t>
            </a:r>
          </a:p>
        </p:txBody>
      </p:sp>
      <p:sp>
        <p:nvSpPr>
          <p:cNvPr id="16" name="Arrow: Down 15">
            <a:extLst>
              <a:ext uri="{FF2B5EF4-FFF2-40B4-BE49-F238E27FC236}">
                <a16:creationId xmlns:a16="http://schemas.microsoft.com/office/drawing/2014/main" id="{6C1F77B2-A4E4-4CC5-9CEE-679A5EF0A997}"/>
              </a:ext>
            </a:extLst>
          </p:cNvPr>
          <p:cNvSpPr/>
          <p:nvPr/>
        </p:nvSpPr>
        <p:spPr>
          <a:xfrm>
            <a:off x="3979918" y="2866982"/>
            <a:ext cx="239923" cy="86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A4562CA-6BEB-4E9E-9ECF-A787CF5BE1F5}"/>
              </a:ext>
            </a:extLst>
          </p:cNvPr>
          <p:cNvSpPr txBox="1"/>
          <p:nvPr/>
        </p:nvSpPr>
        <p:spPr>
          <a:xfrm rot="16200000">
            <a:off x="3699128" y="3115196"/>
            <a:ext cx="1295547" cy="369332"/>
          </a:xfrm>
          <a:prstGeom prst="rect">
            <a:avLst/>
          </a:prstGeom>
          <a:noFill/>
        </p:spPr>
        <p:txBody>
          <a:bodyPr wrap="none" rtlCol="0">
            <a:spAutoFit/>
          </a:bodyPr>
          <a:lstStyle/>
          <a:p>
            <a:r>
              <a:rPr lang="en-US" dirty="0"/>
              <a:t>Geothermal</a:t>
            </a:r>
          </a:p>
        </p:txBody>
      </p:sp>
      <p:sp>
        <p:nvSpPr>
          <p:cNvPr id="18" name="Arrow: Down 17">
            <a:extLst>
              <a:ext uri="{FF2B5EF4-FFF2-40B4-BE49-F238E27FC236}">
                <a16:creationId xmlns:a16="http://schemas.microsoft.com/office/drawing/2014/main" id="{29846389-EB10-4E6B-9A14-3D8C79CA611D}"/>
              </a:ext>
            </a:extLst>
          </p:cNvPr>
          <p:cNvSpPr/>
          <p:nvPr/>
        </p:nvSpPr>
        <p:spPr>
          <a:xfrm>
            <a:off x="9988000" y="2934786"/>
            <a:ext cx="239923" cy="86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4C697B2-47CA-4B83-B034-00F9FD6F162B}"/>
              </a:ext>
            </a:extLst>
          </p:cNvPr>
          <p:cNvSpPr txBox="1"/>
          <p:nvPr/>
        </p:nvSpPr>
        <p:spPr>
          <a:xfrm rot="16200000">
            <a:off x="9657163" y="3188037"/>
            <a:ext cx="1295547" cy="369332"/>
          </a:xfrm>
          <a:prstGeom prst="rect">
            <a:avLst/>
          </a:prstGeom>
          <a:noFill/>
        </p:spPr>
        <p:txBody>
          <a:bodyPr wrap="none" rtlCol="0">
            <a:spAutoFit/>
          </a:bodyPr>
          <a:lstStyle/>
          <a:p>
            <a:r>
              <a:rPr lang="en-US" dirty="0"/>
              <a:t>Geothermal</a:t>
            </a:r>
          </a:p>
        </p:txBody>
      </p:sp>
      <p:sp>
        <p:nvSpPr>
          <p:cNvPr id="23" name="Arrow: Down 22">
            <a:extLst>
              <a:ext uri="{FF2B5EF4-FFF2-40B4-BE49-F238E27FC236}">
                <a16:creationId xmlns:a16="http://schemas.microsoft.com/office/drawing/2014/main" id="{E295C45A-4722-476D-BCC9-5FD71E65510A}"/>
              </a:ext>
            </a:extLst>
          </p:cNvPr>
          <p:cNvSpPr/>
          <p:nvPr/>
        </p:nvSpPr>
        <p:spPr>
          <a:xfrm>
            <a:off x="4985878" y="3389971"/>
            <a:ext cx="239923" cy="86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DD364917-6DF4-485A-B505-D035E08700EE}"/>
              </a:ext>
            </a:extLst>
          </p:cNvPr>
          <p:cNvSpPr/>
          <p:nvPr/>
        </p:nvSpPr>
        <p:spPr>
          <a:xfrm>
            <a:off x="10933113" y="3429000"/>
            <a:ext cx="239923" cy="86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45D7301-CB6E-4F8E-9581-00C73573D449}"/>
              </a:ext>
            </a:extLst>
          </p:cNvPr>
          <p:cNvSpPr txBox="1"/>
          <p:nvPr/>
        </p:nvSpPr>
        <p:spPr>
          <a:xfrm rot="16200000">
            <a:off x="4689834" y="3615883"/>
            <a:ext cx="1261692" cy="369332"/>
          </a:xfrm>
          <a:prstGeom prst="rect">
            <a:avLst/>
          </a:prstGeom>
          <a:noFill/>
        </p:spPr>
        <p:txBody>
          <a:bodyPr wrap="none" rtlCol="0">
            <a:spAutoFit/>
          </a:bodyPr>
          <a:lstStyle/>
          <a:p>
            <a:r>
              <a:rPr lang="en-US" dirty="0"/>
              <a:t>Forecast PV</a:t>
            </a:r>
          </a:p>
        </p:txBody>
      </p:sp>
      <p:sp>
        <p:nvSpPr>
          <p:cNvPr id="26" name="TextBox 25">
            <a:extLst>
              <a:ext uri="{FF2B5EF4-FFF2-40B4-BE49-F238E27FC236}">
                <a16:creationId xmlns:a16="http://schemas.microsoft.com/office/drawing/2014/main" id="{ACF80854-9EAC-4962-90A9-E540426E124D}"/>
              </a:ext>
            </a:extLst>
          </p:cNvPr>
          <p:cNvSpPr txBox="1"/>
          <p:nvPr/>
        </p:nvSpPr>
        <p:spPr>
          <a:xfrm rot="16200000">
            <a:off x="10666875" y="3638186"/>
            <a:ext cx="1261692" cy="369332"/>
          </a:xfrm>
          <a:prstGeom prst="rect">
            <a:avLst/>
          </a:prstGeom>
          <a:noFill/>
        </p:spPr>
        <p:txBody>
          <a:bodyPr wrap="none" rtlCol="0">
            <a:spAutoFit/>
          </a:bodyPr>
          <a:lstStyle/>
          <a:p>
            <a:r>
              <a:rPr lang="en-US" dirty="0"/>
              <a:t>Forecast PV</a:t>
            </a:r>
          </a:p>
        </p:txBody>
      </p:sp>
    </p:spTree>
    <p:extLst>
      <p:ext uri="{BB962C8B-B14F-4D97-AF65-F5344CB8AC3E}">
        <p14:creationId xmlns:p14="http://schemas.microsoft.com/office/powerpoint/2010/main" val="920385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F5ED-6A45-4C0D-B3C9-56323D66F619}"/>
              </a:ext>
            </a:extLst>
          </p:cNvPr>
          <p:cNvSpPr>
            <a:spLocks noGrp="1"/>
          </p:cNvSpPr>
          <p:nvPr>
            <p:ph type="title"/>
          </p:nvPr>
        </p:nvSpPr>
        <p:spPr>
          <a:xfrm>
            <a:off x="1182414" y="389710"/>
            <a:ext cx="10058400" cy="779597"/>
          </a:xfrm>
        </p:spPr>
        <p:txBody>
          <a:bodyPr>
            <a:noAutofit/>
          </a:bodyPr>
          <a:lstStyle/>
          <a:p>
            <a:pPr algn="ctr"/>
            <a:r>
              <a:rPr lang="en-US" sz="6000" dirty="0"/>
              <a:t>Transportation</a:t>
            </a:r>
          </a:p>
        </p:txBody>
      </p:sp>
      <p:sp>
        <p:nvSpPr>
          <p:cNvPr id="3" name="Subtitle 2">
            <a:extLst>
              <a:ext uri="{FF2B5EF4-FFF2-40B4-BE49-F238E27FC236}">
                <a16:creationId xmlns:a16="http://schemas.microsoft.com/office/drawing/2014/main" id="{29261322-B59E-43FD-9E9A-5006929AB3A8}"/>
              </a:ext>
            </a:extLst>
          </p:cNvPr>
          <p:cNvSpPr>
            <a:spLocks noGrp="1"/>
          </p:cNvSpPr>
          <p:nvPr>
            <p:ph type="subTitle" idx="4294967295"/>
          </p:nvPr>
        </p:nvSpPr>
        <p:spPr>
          <a:xfrm>
            <a:off x="198438" y="1308100"/>
            <a:ext cx="11993562" cy="452438"/>
          </a:xfrm>
        </p:spPr>
        <p:txBody>
          <a:bodyPr>
            <a:noAutofit/>
          </a:bodyPr>
          <a:lstStyle/>
          <a:p>
            <a:r>
              <a:rPr lang="en-US" sz="2000" b="1" dirty="0"/>
              <a:t>Surface Transport accounts for </a:t>
            </a:r>
            <a:r>
              <a:rPr lang="en-US" sz="2000" b="1" u="sng" dirty="0"/>
              <a:t>29% </a:t>
            </a:r>
            <a:r>
              <a:rPr lang="en-US" sz="2000" b="1" dirty="0"/>
              <a:t>of all greenhouse gas emissions in the county</a:t>
            </a:r>
          </a:p>
        </p:txBody>
      </p:sp>
      <p:graphicFrame>
        <p:nvGraphicFramePr>
          <p:cNvPr id="4" name="Chart 3">
            <a:extLst>
              <a:ext uri="{FF2B5EF4-FFF2-40B4-BE49-F238E27FC236}">
                <a16:creationId xmlns:a16="http://schemas.microsoft.com/office/drawing/2014/main" id="{7047A093-D411-454C-AD3E-48B4D1E2B8E9}"/>
              </a:ext>
            </a:extLst>
          </p:cNvPr>
          <p:cNvGraphicFramePr>
            <a:graphicFrameLocks/>
          </p:cNvGraphicFramePr>
          <p:nvPr>
            <p:extLst>
              <p:ext uri="{D42A27DB-BD31-4B8C-83A1-F6EECF244321}">
                <p14:modId xmlns:p14="http://schemas.microsoft.com/office/powerpoint/2010/main" val="1784726613"/>
              </p:ext>
            </p:extLst>
          </p:nvPr>
        </p:nvGraphicFramePr>
        <p:xfrm>
          <a:off x="3990533" y="2801265"/>
          <a:ext cx="7960086" cy="22963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F7F4197-E430-495F-A388-2CA5B139842F}"/>
              </a:ext>
            </a:extLst>
          </p:cNvPr>
          <p:cNvSpPr txBox="1"/>
          <p:nvPr/>
        </p:nvSpPr>
        <p:spPr>
          <a:xfrm>
            <a:off x="4895850" y="3531494"/>
            <a:ext cx="2400300" cy="338554"/>
          </a:xfrm>
          <a:prstGeom prst="rect">
            <a:avLst/>
          </a:prstGeom>
          <a:noFill/>
        </p:spPr>
        <p:txBody>
          <a:bodyPr wrap="square" rtlCol="0">
            <a:spAutoFit/>
          </a:bodyPr>
          <a:lstStyle/>
          <a:p>
            <a:r>
              <a:rPr lang="en-US" sz="1600" dirty="0"/>
              <a:t>Annual avg. daily 5400</a:t>
            </a:r>
          </a:p>
        </p:txBody>
      </p:sp>
      <p:sp>
        <p:nvSpPr>
          <p:cNvPr id="8" name="TextBox 7">
            <a:extLst>
              <a:ext uri="{FF2B5EF4-FFF2-40B4-BE49-F238E27FC236}">
                <a16:creationId xmlns:a16="http://schemas.microsoft.com/office/drawing/2014/main" id="{11C8A00B-76A8-4E96-9E90-BC8CF097584C}"/>
              </a:ext>
            </a:extLst>
          </p:cNvPr>
          <p:cNvSpPr txBox="1"/>
          <p:nvPr/>
        </p:nvSpPr>
        <p:spPr>
          <a:xfrm>
            <a:off x="82565" y="1804783"/>
            <a:ext cx="3543504" cy="4278094"/>
          </a:xfrm>
          <a:prstGeom prst="rect">
            <a:avLst/>
          </a:prstGeom>
          <a:solidFill>
            <a:schemeClr val="bg2">
              <a:lumMod val="90000"/>
            </a:schemeClr>
          </a:solidFill>
          <a:ln>
            <a:solidFill>
              <a:schemeClr val="tx1"/>
            </a:solidFill>
          </a:ln>
        </p:spPr>
        <p:txBody>
          <a:bodyPr wrap="square" rtlCol="0">
            <a:spAutoFit/>
          </a:bodyPr>
          <a:lstStyle/>
          <a:p>
            <a:pPr algn="ctr"/>
            <a:r>
              <a:rPr lang="en-US" sz="2400" dirty="0"/>
              <a:t>Vehicle Miles Traveled (VMT)/ capita</a:t>
            </a:r>
          </a:p>
          <a:p>
            <a:pPr algn="ctr"/>
            <a:endParaRPr lang="en-US" sz="2400" dirty="0"/>
          </a:p>
          <a:p>
            <a:pPr algn="ctr"/>
            <a:r>
              <a:rPr lang="en-US" sz="2000" dirty="0"/>
              <a:t>Gunnison County</a:t>
            </a:r>
          </a:p>
          <a:p>
            <a:pPr algn="ctr"/>
            <a:r>
              <a:rPr lang="en-US" sz="2000" dirty="0"/>
              <a:t>26.3</a:t>
            </a:r>
          </a:p>
          <a:p>
            <a:endParaRPr lang="en-US" sz="2000" dirty="0"/>
          </a:p>
          <a:p>
            <a:pPr algn="ctr"/>
            <a:r>
              <a:rPr lang="en-US" sz="2000" dirty="0"/>
              <a:t>Colorado</a:t>
            </a:r>
          </a:p>
          <a:p>
            <a:pPr algn="ctr"/>
            <a:r>
              <a:rPr lang="en-US" sz="2000" dirty="0"/>
              <a:t>24.0</a:t>
            </a:r>
          </a:p>
          <a:p>
            <a:pPr algn="ctr"/>
            <a:endParaRPr lang="en-US" sz="2000" dirty="0"/>
          </a:p>
          <a:p>
            <a:pPr algn="ctr"/>
            <a:r>
              <a:rPr lang="en-US" sz="2000" dirty="0"/>
              <a:t>VMT growth from 2015-18</a:t>
            </a:r>
          </a:p>
          <a:p>
            <a:pPr algn="ctr"/>
            <a:r>
              <a:rPr lang="en-US" sz="2000" dirty="0"/>
              <a:t>18%</a:t>
            </a:r>
          </a:p>
          <a:p>
            <a:pPr algn="ctr"/>
            <a:r>
              <a:rPr lang="en-US" sz="2000" dirty="0"/>
              <a:t>Population growth</a:t>
            </a:r>
          </a:p>
          <a:p>
            <a:pPr algn="ctr"/>
            <a:r>
              <a:rPr lang="en-US" sz="2000" dirty="0"/>
              <a:t>4%</a:t>
            </a:r>
          </a:p>
        </p:txBody>
      </p:sp>
      <p:cxnSp>
        <p:nvCxnSpPr>
          <p:cNvPr id="20" name="Straight Connector 19">
            <a:extLst>
              <a:ext uri="{FF2B5EF4-FFF2-40B4-BE49-F238E27FC236}">
                <a16:creationId xmlns:a16="http://schemas.microsoft.com/office/drawing/2014/main" id="{04D41E47-2063-4F44-84AE-5D1C372DBD88}"/>
              </a:ext>
            </a:extLst>
          </p:cNvPr>
          <p:cNvCxnSpPr>
            <a:cxnSpLocks/>
          </p:cNvCxnSpPr>
          <p:nvPr/>
        </p:nvCxnSpPr>
        <p:spPr>
          <a:xfrm flipH="1">
            <a:off x="4687145" y="4097339"/>
            <a:ext cx="69930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06E1F7-57B7-465E-9A97-2BF6F14E0ED8}"/>
              </a:ext>
            </a:extLst>
          </p:cNvPr>
          <p:cNvSpPr txBox="1"/>
          <p:nvPr/>
        </p:nvSpPr>
        <p:spPr>
          <a:xfrm>
            <a:off x="7970576" y="4020774"/>
            <a:ext cx="1423851" cy="307777"/>
          </a:xfrm>
          <a:prstGeom prst="rect">
            <a:avLst/>
          </a:prstGeom>
          <a:noFill/>
        </p:spPr>
        <p:txBody>
          <a:bodyPr wrap="none" rtlCol="0">
            <a:spAutoFit/>
          </a:bodyPr>
          <a:lstStyle/>
          <a:p>
            <a:r>
              <a:rPr lang="en-US" sz="1400" dirty="0"/>
              <a:t>Local commuters</a:t>
            </a:r>
          </a:p>
        </p:txBody>
      </p:sp>
    </p:spTree>
    <p:extLst>
      <p:ext uri="{BB962C8B-B14F-4D97-AF65-F5344CB8AC3E}">
        <p14:creationId xmlns:p14="http://schemas.microsoft.com/office/powerpoint/2010/main" val="8492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F5ED-6A45-4C0D-B3C9-56323D66F619}"/>
              </a:ext>
            </a:extLst>
          </p:cNvPr>
          <p:cNvSpPr>
            <a:spLocks noGrp="1"/>
          </p:cNvSpPr>
          <p:nvPr>
            <p:ph type="ctrTitle" idx="4294967295"/>
          </p:nvPr>
        </p:nvSpPr>
        <p:spPr>
          <a:xfrm>
            <a:off x="0" y="123825"/>
            <a:ext cx="10367963" cy="969963"/>
          </a:xfrm>
        </p:spPr>
        <p:txBody>
          <a:bodyPr>
            <a:normAutofit/>
          </a:bodyPr>
          <a:lstStyle/>
          <a:p>
            <a:pPr algn="ctr"/>
            <a:r>
              <a:rPr lang="en-US" dirty="0"/>
              <a:t>Transportation: </a:t>
            </a:r>
            <a:r>
              <a:rPr lang="en-US" sz="4800" dirty="0"/>
              <a:t>RTA bus service</a:t>
            </a:r>
          </a:p>
        </p:txBody>
      </p:sp>
      <p:sp>
        <p:nvSpPr>
          <p:cNvPr id="11" name="TextBox 10">
            <a:extLst>
              <a:ext uri="{FF2B5EF4-FFF2-40B4-BE49-F238E27FC236}">
                <a16:creationId xmlns:a16="http://schemas.microsoft.com/office/drawing/2014/main" id="{E92BE51E-AD8E-4656-BAC5-92855662CAA2}"/>
              </a:ext>
            </a:extLst>
          </p:cNvPr>
          <p:cNvSpPr txBox="1"/>
          <p:nvPr/>
        </p:nvSpPr>
        <p:spPr>
          <a:xfrm>
            <a:off x="300445" y="1410789"/>
            <a:ext cx="3598817" cy="3662541"/>
          </a:xfrm>
          <a:prstGeom prst="rect">
            <a:avLst/>
          </a:prstGeom>
          <a:noFill/>
        </p:spPr>
        <p:txBody>
          <a:bodyPr wrap="square" rtlCol="0">
            <a:spAutoFit/>
          </a:bodyPr>
          <a:lstStyle/>
          <a:p>
            <a:r>
              <a:rPr lang="en-US" sz="3600" dirty="0"/>
              <a:t>RTA Impact (2019)</a:t>
            </a:r>
          </a:p>
          <a:p>
            <a:pPr marL="285750" indent="-285750">
              <a:buFontTx/>
              <a:buChar char="-"/>
            </a:pPr>
            <a:r>
              <a:rPr lang="en-US" sz="2800" dirty="0"/>
              <a:t>224,718 one way passenger trips</a:t>
            </a:r>
          </a:p>
          <a:p>
            <a:endParaRPr lang="en-US" sz="2800" dirty="0"/>
          </a:p>
          <a:p>
            <a:pPr marL="285750" indent="-285750">
              <a:buFontTx/>
              <a:buChar char="-"/>
            </a:pPr>
            <a:r>
              <a:rPr lang="en-US" sz="2800" dirty="0"/>
              <a:t>141,332 one way car trips displaced/</a:t>
            </a:r>
            <a:r>
              <a:rPr lang="en-US" sz="2800" dirty="0" err="1"/>
              <a:t>yr</a:t>
            </a:r>
            <a:endParaRPr lang="en-US" sz="2800" dirty="0"/>
          </a:p>
          <a:p>
            <a:endParaRPr lang="en-US" sz="2800" dirty="0"/>
          </a:p>
          <a:p>
            <a:pPr marL="285750" indent="-285750">
              <a:buFontTx/>
              <a:buChar char="-"/>
            </a:pPr>
            <a:r>
              <a:rPr lang="en-US" sz="2800" dirty="0"/>
              <a:t>Avg. 387 cars per day</a:t>
            </a:r>
          </a:p>
        </p:txBody>
      </p:sp>
      <p:pic>
        <p:nvPicPr>
          <p:cNvPr id="4" name="Picture 3">
            <a:extLst>
              <a:ext uri="{FF2B5EF4-FFF2-40B4-BE49-F238E27FC236}">
                <a16:creationId xmlns:a16="http://schemas.microsoft.com/office/drawing/2014/main" id="{9791C514-99A6-4900-BF9C-24A744224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47" y="1240972"/>
            <a:ext cx="6451002" cy="4838252"/>
          </a:xfrm>
          <a:prstGeom prst="rect">
            <a:avLst/>
          </a:prstGeom>
        </p:spPr>
      </p:pic>
    </p:spTree>
    <p:extLst>
      <p:ext uri="{BB962C8B-B14F-4D97-AF65-F5344CB8AC3E}">
        <p14:creationId xmlns:p14="http://schemas.microsoft.com/office/powerpoint/2010/main" val="3388550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ACCD-2657-4959-BCF2-E0CAF00FA059}"/>
              </a:ext>
            </a:extLst>
          </p:cNvPr>
          <p:cNvSpPr>
            <a:spLocks noGrp="1"/>
          </p:cNvSpPr>
          <p:nvPr>
            <p:ph type="title" idx="4294967295"/>
          </p:nvPr>
        </p:nvSpPr>
        <p:spPr>
          <a:xfrm>
            <a:off x="0" y="184150"/>
            <a:ext cx="10058400" cy="1184275"/>
          </a:xfrm>
        </p:spPr>
        <p:txBody>
          <a:bodyPr>
            <a:normAutofit/>
          </a:bodyPr>
          <a:lstStyle/>
          <a:p>
            <a:pPr algn="ctr"/>
            <a:r>
              <a:rPr lang="en-US" dirty="0"/>
              <a:t>Colorado ZEV and LEV Standards</a:t>
            </a:r>
            <a:br>
              <a:rPr lang="en-US" dirty="0"/>
            </a:br>
            <a:r>
              <a:rPr lang="en-US" sz="2400" dirty="0"/>
              <a:t>The adoption of “California” standards in Colorado</a:t>
            </a:r>
            <a:endParaRPr lang="en-US" dirty="0"/>
          </a:p>
        </p:txBody>
      </p:sp>
      <p:sp>
        <p:nvSpPr>
          <p:cNvPr id="3" name="TextBox 2">
            <a:extLst>
              <a:ext uri="{FF2B5EF4-FFF2-40B4-BE49-F238E27FC236}">
                <a16:creationId xmlns:a16="http://schemas.microsoft.com/office/drawing/2014/main" id="{E7BD9D97-226B-4F6C-9F4A-D481BE9D9C9B}"/>
              </a:ext>
            </a:extLst>
          </p:cNvPr>
          <p:cNvSpPr txBox="1"/>
          <p:nvPr/>
        </p:nvSpPr>
        <p:spPr>
          <a:xfrm>
            <a:off x="783021" y="2374433"/>
            <a:ext cx="2659117" cy="1200329"/>
          </a:xfrm>
          <a:prstGeom prst="rect">
            <a:avLst/>
          </a:prstGeom>
          <a:noFill/>
        </p:spPr>
        <p:txBody>
          <a:bodyPr wrap="square" rtlCol="0">
            <a:spAutoFit/>
          </a:bodyPr>
          <a:lstStyle/>
          <a:p>
            <a:pPr algn="ctr"/>
            <a:r>
              <a:rPr lang="en-US" b="1" u="sng" dirty="0"/>
              <a:t>Average Fuel Economy</a:t>
            </a:r>
          </a:p>
          <a:p>
            <a:endParaRPr lang="en-US" dirty="0"/>
          </a:p>
          <a:p>
            <a:endParaRPr lang="en-US" dirty="0"/>
          </a:p>
          <a:p>
            <a:endParaRPr lang="en-US" dirty="0"/>
          </a:p>
        </p:txBody>
      </p:sp>
      <p:sp>
        <p:nvSpPr>
          <p:cNvPr id="5" name="TextBox 4">
            <a:extLst>
              <a:ext uri="{FF2B5EF4-FFF2-40B4-BE49-F238E27FC236}">
                <a16:creationId xmlns:a16="http://schemas.microsoft.com/office/drawing/2014/main" id="{A2D93516-F1F0-4C4E-AA09-CD973D9738EE}"/>
              </a:ext>
            </a:extLst>
          </p:cNvPr>
          <p:cNvSpPr txBox="1"/>
          <p:nvPr/>
        </p:nvSpPr>
        <p:spPr>
          <a:xfrm>
            <a:off x="409903" y="2827283"/>
            <a:ext cx="1566042" cy="923330"/>
          </a:xfrm>
          <a:prstGeom prst="rect">
            <a:avLst/>
          </a:prstGeom>
          <a:solidFill>
            <a:schemeClr val="accent5">
              <a:lumMod val="40000"/>
              <a:lumOff val="60000"/>
            </a:schemeClr>
          </a:solidFill>
          <a:ln>
            <a:noFill/>
          </a:ln>
        </p:spPr>
        <p:txBody>
          <a:bodyPr wrap="square" rtlCol="0">
            <a:spAutoFit/>
          </a:bodyPr>
          <a:lstStyle/>
          <a:p>
            <a:pPr algn="ctr"/>
            <a:r>
              <a:rPr lang="en-US" u="sng" dirty="0"/>
              <a:t>2015</a:t>
            </a:r>
          </a:p>
          <a:p>
            <a:r>
              <a:rPr lang="en-US" dirty="0"/>
              <a:t>Gas = 21.8</a:t>
            </a:r>
          </a:p>
          <a:p>
            <a:r>
              <a:rPr lang="en-US" dirty="0"/>
              <a:t>Diesel = 5.3</a:t>
            </a:r>
          </a:p>
        </p:txBody>
      </p:sp>
      <p:sp>
        <p:nvSpPr>
          <p:cNvPr id="6" name="TextBox 5">
            <a:extLst>
              <a:ext uri="{FF2B5EF4-FFF2-40B4-BE49-F238E27FC236}">
                <a16:creationId xmlns:a16="http://schemas.microsoft.com/office/drawing/2014/main" id="{93A7985B-4C92-4FE8-A29D-AC9BB067355D}"/>
              </a:ext>
            </a:extLst>
          </p:cNvPr>
          <p:cNvSpPr txBox="1"/>
          <p:nvPr/>
        </p:nvSpPr>
        <p:spPr>
          <a:xfrm>
            <a:off x="1991710" y="2827283"/>
            <a:ext cx="1566042" cy="923330"/>
          </a:xfrm>
          <a:prstGeom prst="rect">
            <a:avLst/>
          </a:prstGeom>
          <a:solidFill>
            <a:schemeClr val="accent5">
              <a:lumMod val="60000"/>
              <a:lumOff val="40000"/>
            </a:schemeClr>
          </a:solidFill>
        </p:spPr>
        <p:txBody>
          <a:bodyPr wrap="square" rtlCol="0">
            <a:spAutoFit/>
          </a:bodyPr>
          <a:lstStyle/>
          <a:p>
            <a:pPr algn="ctr"/>
            <a:r>
              <a:rPr lang="en-US" u="sng" dirty="0"/>
              <a:t>2030</a:t>
            </a:r>
          </a:p>
          <a:p>
            <a:r>
              <a:rPr lang="en-US" dirty="0"/>
              <a:t>Gas = 36.5</a:t>
            </a:r>
          </a:p>
          <a:p>
            <a:r>
              <a:rPr lang="en-US" dirty="0"/>
              <a:t>Diesel = 8.8</a:t>
            </a:r>
          </a:p>
        </p:txBody>
      </p:sp>
      <p:graphicFrame>
        <p:nvGraphicFramePr>
          <p:cNvPr id="10" name="Chart 9">
            <a:extLst>
              <a:ext uri="{FF2B5EF4-FFF2-40B4-BE49-F238E27FC236}">
                <a16:creationId xmlns:a16="http://schemas.microsoft.com/office/drawing/2014/main" id="{8FF50EB0-C843-49C1-87FE-EBBEB3963668}"/>
              </a:ext>
            </a:extLst>
          </p:cNvPr>
          <p:cNvGraphicFramePr>
            <a:graphicFrameLocks/>
          </p:cNvGraphicFramePr>
          <p:nvPr>
            <p:extLst>
              <p:ext uri="{D42A27DB-BD31-4B8C-83A1-F6EECF244321}">
                <p14:modId xmlns:p14="http://schemas.microsoft.com/office/powerpoint/2010/main" val="649588698"/>
              </p:ext>
            </p:extLst>
          </p:nvPr>
        </p:nvGraphicFramePr>
        <p:xfrm>
          <a:off x="4246179" y="1571882"/>
          <a:ext cx="7777655" cy="470279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70A9DB6-2A7D-489D-B408-CBCA11922479}"/>
              </a:ext>
            </a:extLst>
          </p:cNvPr>
          <p:cNvSpPr txBox="1"/>
          <p:nvPr/>
        </p:nvSpPr>
        <p:spPr>
          <a:xfrm>
            <a:off x="493986" y="3750613"/>
            <a:ext cx="2948152" cy="369332"/>
          </a:xfrm>
          <a:prstGeom prst="rect">
            <a:avLst/>
          </a:prstGeom>
          <a:noFill/>
        </p:spPr>
        <p:txBody>
          <a:bodyPr wrap="square" rtlCol="0">
            <a:spAutoFit/>
          </a:bodyPr>
          <a:lstStyle/>
          <a:p>
            <a:pPr algn="ctr"/>
            <a:r>
              <a:rPr lang="en-US" dirty="0"/>
              <a:t>67% Increase in MPG</a:t>
            </a:r>
          </a:p>
        </p:txBody>
      </p:sp>
      <p:sp>
        <p:nvSpPr>
          <p:cNvPr id="13" name="TextBox 12">
            <a:extLst>
              <a:ext uri="{FF2B5EF4-FFF2-40B4-BE49-F238E27FC236}">
                <a16:creationId xmlns:a16="http://schemas.microsoft.com/office/drawing/2014/main" id="{80B10BD2-A686-42A4-BFE2-9BB749DDEE23}"/>
              </a:ext>
            </a:extLst>
          </p:cNvPr>
          <p:cNvSpPr txBox="1"/>
          <p:nvPr/>
        </p:nvSpPr>
        <p:spPr>
          <a:xfrm>
            <a:off x="2774731" y="5839382"/>
            <a:ext cx="2464676" cy="523220"/>
          </a:xfrm>
          <a:prstGeom prst="rect">
            <a:avLst/>
          </a:prstGeom>
          <a:noFill/>
        </p:spPr>
        <p:txBody>
          <a:bodyPr wrap="square" rtlCol="0">
            <a:spAutoFit/>
          </a:bodyPr>
          <a:lstStyle/>
          <a:p>
            <a:r>
              <a:rPr lang="en-US" sz="1400" dirty="0"/>
              <a:t>Includes population growth</a:t>
            </a:r>
          </a:p>
          <a:p>
            <a:r>
              <a:rPr lang="en-US" sz="1400" dirty="0"/>
              <a:t> Assumes flat per cap VMT</a:t>
            </a:r>
          </a:p>
        </p:txBody>
      </p:sp>
    </p:spTree>
    <p:extLst>
      <p:ext uri="{BB962C8B-B14F-4D97-AF65-F5344CB8AC3E}">
        <p14:creationId xmlns:p14="http://schemas.microsoft.com/office/powerpoint/2010/main" val="347681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141E-D0CD-43AC-8A59-7D12200956DD}"/>
              </a:ext>
            </a:extLst>
          </p:cNvPr>
          <p:cNvSpPr>
            <a:spLocks noGrp="1"/>
          </p:cNvSpPr>
          <p:nvPr>
            <p:ph type="title"/>
          </p:nvPr>
        </p:nvSpPr>
        <p:spPr>
          <a:xfrm>
            <a:off x="838200" y="201839"/>
            <a:ext cx="10515600" cy="797265"/>
          </a:xfrm>
        </p:spPr>
        <p:txBody>
          <a:bodyPr/>
          <a:lstStyle/>
          <a:p>
            <a:r>
              <a:rPr lang="en-US" dirty="0"/>
              <a:t>Transportation: reduction in avg. VMT</a:t>
            </a:r>
          </a:p>
        </p:txBody>
      </p:sp>
      <p:graphicFrame>
        <p:nvGraphicFramePr>
          <p:cNvPr id="4" name="Chart 3">
            <a:extLst>
              <a:ext uri="{FF2B5EF4-FFF2-40B4-BE49-F238E27FC236}">
                <a16:creationId xmlns:a16="http://schemas.microsoft.com/office/drawing/2014/main" id="{0C8C76C0-6B8D-4432-A325-6268C685FAC1}"/>
              </a:ext>
            </a:extLst>
          </p:cNvPr>
          <p:cNvGraphicFramePr>
            <a:graphicFrameLocks/>
          </p:cNvGraphicFramePr>
          <p:nvPr>
            <p:extLst>
              <p:ext uri="{D42A27DB-BD31-4B8C-83A1-F6EECF244321}">
                <p14:modId xmlns:p14="http://schemas.microsoft.com/office/powerpoint/2010/main" val="1810957543"/>
              </p:ext>
            </p:extLst>
          </p:nvPr>
        </p:nvGraphicFramePr>
        <p:xfrm>
          <a:off x="-169817" y="1678373"/>
          <a:ext cx="12057017" cy="48597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46FE45-923F-413B-A7E9-4FB2796B63C6}"/>
              </a:ext>
            </a:extLst>
          </p:cNvPr>
          <p:cNvSpPr txBox="1"/>
          <p:nvPr/>
        </p:nvSpPr>
        <p:spPr>
          <a:xfrm>
            <a:off x="838200" y="901336"/>
            <a:ext cx="5498054" cy="369332"/>
          </a:xfrm>
          <a:prstGeom prst="rect">
            <a:avLst/>
          </a:prstGeom>
          <a:noFill/>
        </p:spPr>
        <p:txBody>
          <a:bodyPr wrap="square" rtlCol="0">
            <a:spAutoFit/>
          </a:bodyPr>
          <a:lstStyle/>
          <a:p>
            <a:r>
              <a:rPr lang="en-US" dirty="0"/>
              <a:t>By 2030 achieve 20% reduction from 26 miles/day to 21</a:t>
            </a:r>
          </a:p>
        </p:txBody>
      </p:sp>
    </p:spTree>
    <p:extLst>
      <p:ext uri="{BB962C8B-B14F-4D97-AF65-F5344CB8AC3E}">
        <p14:creationId xmlns:p14="http://schemas.microsoft.com/office/powerpoint/2010/main" val="2219611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99BA-7B1E-4754-9AF8-5903B2BD9B4C}"/>
              </a:ext>
            </a:extLst>
          </p:cNvPr>
          <p:cNvSpPr>
            <a:spLocks noGrp="1"/>
          </p:cNvSpPr>
          <p:nvPr>
            <p:ph type="title"/>
          </p:nvPr>
        </p:nvSpPr>
        <p:spPr>
          <a:xfrm>
            <a:off x="1097280" y="181501"/>
            <a:ext cx="10058400" cy="995658"/>
          </a:xfrm>
        </p:spPr>
        <p:txBody>
          <a:bodyPr/>
          <a:lstStyle/>
          <a:p>
            <a:pPr algn="ctr"/>
            <a:r>
              <a:rPr lang="en-US" dirty="0"/>
              <a:t>County Policy Options Transportation</a:t>
            </a:r>
          </a:p>
        </p:txBody>
      </p:sp>
      <p:sp>
        <p:nvSpPr>
          <p:cNvPr id="3" name="Content Placeholder 2">
            <a:extLst>
              <a:ext uri="{FF2B5EF4-FFF2-40B4-BE49-F238E27FC236}">
                <a16:creationId xmlns:a16="http://schemas.microsoft.com/office/drawing/2014/main" id="{F8F892F0-F591-4EA7-B6FD-2E7BC3AA343E}"/>
              </a:ext>
            </a:extLst>
          </p:cNvPr>
          <p:cNvSpPr>
            <a:spLocks noGrp="1"/>
          </p:cNvSpPr>
          <p:nvPr>
            <p:ph idx="1"/>
          </p:nvPr>
        </p:nvSpPr>
        <p:spPr>
          <a:xfrm>
            <a:off x="283779" y="1845734"/>
            <a:ext cx="5812221" cy="4023360"/>
          </a:xfrm>
        </p:spPr>
        <p:txBody>
          <a:bodyPr>
            <a:normAutofit/>
          </a:bodyPr>
          <a:lstStyle/>
          <a:p>
            <a:pPr marL="0" indent="0" algn="ctr">
              <a:buNone/>
            </a:pPr>
            <a:r>
              <a:rPr lang="en-US" sz="2400" b="1" dirty="0"/>
              <a:t>Land Use</a:t>
            </a:r>
          </a:p>
          <a:p>
            <a:pPr>
              <a:buFont typeface="Wingdings" panose="05000000000000000000" pitchFamily="2" charset="2"/>
              <a:buChar char="§"/>
            </a:pPr>
            <a:r>
              <a:rPr lang="en-US" sz="2400" dirty="0"/>
              <a:t>Create workforce housing stock near jobs</a:t>
            </a:r>
          </a:p>
          <a:p>
            <a:pPr lvl="1">
              <a:buFont typeface="Wingdings" panose="05000000000000000000" pitchFamily="2" charset="2"/>
              <a:buChar char="§"/>
            </a:pPr>
            <a:r>
              <a:rPr lang="en-US" sz="2200" dirty="0"/>
              <a:t>Housing/ Jobs nexus </a:t>
            </a:r>
          </a:p>
          <a:p>
            <a:pPr lvl="1">
              <a:buFont typeface="Wingdings" panose="05000000000000000000" pitchFamily="2" charset="2"/>
              <a:buChar char="§"/>
            </a:pPr>
            <a:r>
              <a:rPr lang="en-US" sz="2200" dirty="0"/>
              <a:t>Multimodal housing projects</a:t>
            </a:r>
          </a:p>
          <a:p>
            <a:pPr>
              <a:buFont typeface="Wingdings" panose="05000000000000000000" pitchFamily="2" charset="2"/>
              <a:buChar char="§"/>
            </a:pPr>
            <a:r>
              <a:rPr lang="en-US" sz="2400" dirty="0"/>
              <a:t>Land Use </a:t>
            </a:r>
          </a:p>
          <a:p>
            <a:pPr lvl="1">
              <a:buFont typeface="Wingdings" panose="05000000000000000000" pitchFamily="2" charset="2"/>
              <a:buChar char="§"/>
            </a:pPr>
            <a:r>
              <a:rPr lang="en-US" sz="2200" dirty="0"/>
              <a:t>Encourage density near population centers</a:t>
            </a:r>
          </a:p>
          <a:p>
            <a:pPr lvl="1">
              <a:buFont typeface="Wingdings" panose="05000000000000000000" pitchFamily="2" charset="2"/>
              <a:buChar char="§"/>
            </a:pPr>
            <a:r>
              <a:rPr lang="en-US" sz="2200" dirty="0"/>
              <a:t>Discourage sprawl</a:t>
            </a:r>
          </a:p>
          <a:p>
            <a:pPr marL="201168" lvl="1" indent="0">
              <a:buNone/>
            </a:pPr>
            <a:endParaRPr lang="en-US" sz="2200" dirty="0"/>
          </a:p>
        </p:txBody>
      </p:sp>
      <p:sp>
        <p:nvSpPr>
          <p:cNvPr id="4" name="Content Placeholder 2">
            <a:extLst>
              <a:ext uri="{FF2B5EF4-FFF2-40B4-BE49-F238E27FC236}">
                <a16:creationId xmlns:a16="http://schemas.microsoft.com/office/drawing/2014/main" id="{C5798D82-BD82-4E8D-8F00-3371BB86FF62}"/>
              </a:ext>
            </a:extLst>
          </p:cNvPr>
          <p:cNvSpPr txBox="1">
            <a:spLocks/>
          </p:cNvSpPr>
          <p:nvPr/>
        </p:nvSpPr>
        <p:spPr>
          <a:xfrm>
            <a:off x="6096000" y="1945582"/>
            <a:ext cx="581222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2400" b="1" dirty="0"/>
              <a:t>Vehicles</a:t>
            </a:r>
          </a:p>
          <a:p>
            <a:pPr>
              <a:buFont typeface="Wingdings" panose="05000000000000000000" pitchFamily="2" charset="2"/>
              <a:buChar char="§"/>
            </a:pPr>
            <a:r>
              <a:rPr lang="en-US" sz="2400" dirty="0"/>
              <a:t>Increase RTA bus frequency</a:t>
            </a:r>
          </a:p>
          <a:p>
            <a:pPr>
              <a:buFont typeface="Wingdings" panose="05000000000000000000" pitchFamily="2" charset="2"/>
              <a:buChar char="§"/>
            </a:pPr>
            <a:r>
              <a:rPr lang="en-US" sz="2400" dirty="0"/>
              <a:t>Gunnison Circulator Bus</a:t>
            </a:r>
          </a:p>
          <a:p>
            <a:pPr>
              <a:buFont typeface="Wingdings" panose="05000000000000000000" pitchFamily="2" charset="2"/>
              <a:buChar char="§"/>
            </a:pPr>
            <a:r>
              <a:rPr lang="en-US" sz="2400" dirty="0"/>
              <a:t>Parking fees </a:t>
            </a:r>
          </a:p>
          <a:p>
            <a:pPr>
              <a:buFont typeface="Wingdings" panose="05000000000000000000" pitchFamily="2" charset="2"/>
              <a:buChar char="§"/>
            </a:pPr>
            <a:r>
              <a:rPr lang="en-US" sz="2400" dirty="0"/>
              <a:t>Electric vehicle charging infrastructure</a:t>
            </a:r>
          </a:p>
          <a:p>
            <a:pPr>
              <a:buFont typeface="Wingdings" panose="05000000000000000000" pitchFamily="2" charset="2"/>
              <a:buChar char="§"/>
            </a:pPr>
            <a:r>
              <a:rPr lang="en-US" sz="2400" dirty="0"/>
              <a:t>Enforce “Rolling Coal” ban and illegal engine modifications</a:t>
            </a:r>
          </a:p>
          <a:p>
            <a:pPr marL="201168" lvl="1" indent="0">
              <a:buFont typeface="Calibri" pitchFamily="34" charset="0"/>
              <a:buNone/>
            </a:pPr>
            <a:endParaRPr lang="en-US" sz="2200" dirty="0"/>
          </a:p>
        </p:txBody>
      </p:sp>
    </p:spTree>
    <p:extLst>
      <p:ext uri="{BB962C8B-B14F-4D97-AF65-F5344CB8AC3E}">
        <p14:creationId xmlns:p14="http://schemas.microsoft.com/office/powerpoint/2010/main" val="2580953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E1A500-A46F-445C-A906-E731E7DAFBAE}"/>
              </a:ext>
            </a:extLst>
          </p:cNvPr>
          <p:cNvSpPr>
            <a:spLocks noGrp="1"/>
          </p:cNvSpPr>
          <p:nvPr>
            <p:ph type="title" idx="4294967295"/>
          </p:nvPr>
        </p:nvSpPr>
        <p:spPr>
          <a:xfrm>
            <a:off x="0" y="90488"/>
            <a:ext cx="7616825" cy="838200"/>
          </a:xfrm>
        </p:spPr>
        <p:txBody>
          <a:bodyPr>
            <a:normAutofit fontScale="90000"/>
          </a:bodyPr>
          <a:lstStyle/>
          <a:p>
            <a:r>
              <a:rPr lang="en-US" dirty="0"/>
              <a:t>Climate Science Basics and History</a:t>
            </a:r>
          </a:p>
        </p:txBody>
      </p:sp>
      <p:pic>
        <p:nvPicPr>
          <p:cNvPr id="8" name="Picture 7">
            <a:extLst>
              <a:ext uri="{FF2B5EF4-FFF2-40B4-BE49-F238E27FC236}">
                <a16:creationId xmlns:a16="http://schemas.microsoft.com/office/drawing/2014/main" id="{A078C6AD-6273-4754-8390-1C5038F13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287" y="90488"/>
            <a:ext cx="2496432" cy="5550890"/>
          </a:xfrm>
          <a:prstGeom prst="rect">
            <a:avLst/>
          </a:prstGeom>
        </p:spPr>
      </p:pic>
      <p:sp>
        <p:nvSpPr>
          <p:cNvPr id="9" name="Rectangle 8">
            <a:extLst>
              <a:ext uri="{FF2B5EF4-FFF2-40B4-BE49-F238E27FC236}">
                <a16:creationId xmlns:a16="http://schemas.microsoft.com/office/drawing/2014/main" id="{CD978A90-E390-41EC-9AE3-D4CB42ED3909}"/>
              </a:ext>
            </a:extLst>
          </p:cNvPr>
          <p:cNvSpPr/>
          <p:nvPr/>
        </p:nvSpPr>
        <p:spPr>
          <a:xfrm>
            <a:off x="8906107" y="5702265"/>
            <a:ext cx="3285893" cy="461665"/>
          </a:xfrm>
          <a:prstGeom prst="rect">
            <a:avLst/>
          </a:prstGeom>
        </p:spPr>
        <p:txBody>
          <a:bodyPr wrap="square">
            <a:spAutoFit/>
          </a:bodyPr>
          <a:lstStyle/>
          <a:p>
            <a:r>
              <a:rPr lang="en-US" sz="1200" dirty="0">
                <a:hlinkClick r:id="rId4"/>
              </a:rPr>
              <a:t>https://climate.nasa.gov/news/2915/the-atmosphere-getting-a-handle-on-carbon-dioxide/</a:t>
            </a:r>
            <a:r>
              <a:rPr lang="en-US" sz="1200" dirty="0"/>
              <a:t> </a:t>
            </a:r>
          </a:p>
        </p:txBody>
      </p:sp>
      <p:pic>
        <p:nvPicPr>
          <p:cNvPr id="10" name="Picture 9">
            <a:extLst>
              <a:ext uri="{FF2B5EF4-FFF2-40B4-BE49-F238E27FC236}">
                <a16:creationId xmlns:a16="http://schemas.microsoft.com/office/drawing/2014/main" id="{13428E0D-E6CB-4B08-8023-59627C83C739}"/>
              </a:ext>
            </a:extLst>
          </p:cNvPr>
          <p:cNvPicPr>
            <a:picLocks noChangeAspect="1"/>
          </p:cNvPicPr>
          <p:nvPr/>
        </p:nvPicPr>
        <p:blipFill>
          <a:blip r:embed="rId5"/>
          <a:stretch>
            <a:fillRect/>
          </a:stretch>
        </p:blipFill>
        <p:spPr>
          <a:xfrm>
            <a:off x="474281" y="1228358"/>
            <a:ext cx="1106308" cy="1399479"/>
          </a:xfrm>
          <a:prstGeom prst="rect">
            <a:avLst/>
          </a:prstGeom>
        </p:spPr>
      </p:pic>
      <p:sp>
        <p:nvSpPr>
          <p:cNvPr id="11" name="Arrow: Right 10">
            <a:extLst>
              <a:ext uri="{FF2B5EF4-FFF2-40B4-BE49-F238E27FC236}">
                <a16:creationId xmlns:a16="http://schemas.microsoft.com/office/drawing/2014/main" id="{2365AAB2-8303-4E7E-9A3E-4CFAFA256847}"/>
              </a:ext>
            </a:extLst>
          </p:cNvPr>
          <p:cNvSpPr/>
          <p:nvPr/>
        </p:nvSpPr>
        <p:spPr>
          <a:xfrm>
            <a:off x="81498" y="3232398"/>
            <a:ext cx="8605302" cy="440816"/>
          </a:xfrm>
          <a:prstGeom prst="rightArrow">
            <a:avLst>
              <a:gd name="adj1" fmla="val 2470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5FFF35-32ED-4F5B-A8BD-75B7CAFAFF8C}"/>
              </a:ext>
            </a:extLst>
          </p:cNvPr>
          <p:cNvSpPr txBox="1"/>
          <p:nvPr/>
        </p:nvSpPr>
        <p:spPr>
          <a:xfrm>
            <a:off x="285879" y="2730985"/>
            <a:ext cx="1483112" cy="646331"/>
          </a:xfrm>
          <a:prstGeom prst="rect">
            <a:avLst/>
          </a:prstGeom>
          <a:noFill/>
        </p:spPr>
        <p:txBody>
          <a:bodyPr wrap="square" rtlCol="0">
            <a:spAutoFit/>
          </a:bodyPr>
          <a:lstStyle/>
          <a:p>
            <a:r>
              <a:rPr lang="en-US" dirty="0"/>
              <a:t>1824 Joseph Fourier</a:t>
            </a:r>
          </a:p>
        </p:txBody>
      </p:sp>
      <p:sp>
        <p:nvSpPr>
          <p:cNvPr id="13" name="TextBox 12">
            <a:extLst>
              <a:ext uri="{FF2B5EF4-FFF2-40B4-BE49-F238E27FC236}">
                <a16:creationId xmlns:a16="http://schemas.microsoft.com/office/drawing/2014/main" id="{419CDBDA-B407-4E9D-9F3A-C5AFE3A88C89}"/>
              </a:ext>
            </a:extLst>
          </p:cNvPr>
          <p:cNvSpPr txBox="1"/>
          <p:nvPr/>
        </p:nvSpPr>
        <p:spPr>
          <a:xfrm>
            <a:off x="81498" y="3510599"/>
            <a:ext cx="1977004" cy="1846659"/>
          </a:xfrm>
          <a:prstGeom prst="rect">
            <a:avLst/>
          </a:prstGeom>
          <a:noFill/>
          <a:ln>
            <a:solidFill>
              <a:schemeClr val="accent1"/>
            </a:solidFill>
          </a:ln>
        </p:spPr>
        <p:txBody>
          <a:bodyPr wrap="square" rtlCol="0">
            <a:spAutoFit/>
          </a:bodyPr>
          <a:lstStyle/>
          <a:p>
            <a:r>
              <a:rPr lang="en-US" sz="1600" dirty="0"/>
              <a:t>Basic physics predict earth should be 60 degrees cooler than it is, hypothesized the atmosphere retained heat at the surface</a:t>
            </a:r>
            <a:r>
              <a:rPr lang="en-US" dirty="0"/>
              <a:t>.</a:t>
            </a:r>
          </a:p>
        </p:txBody>
      </p:sp>
      <p:sp>
        <p:nvSpPr>
          <p:cNvPr id="14" name="TextBox 13">
            <a:extLst>
              <a:ext uri="{FF2B5EF4-FFF2-40B4-BE49-F238E27FC236}">
                <a16:creationId xmlns:a16="http://schemas.microsoft.com/office/drawing/2014/main" id="{E19CB5D2-322E-4A3D-A419-71E5CE3CE205}"/>
              </a:ext>
            </a:extLst>
          </p:cNvPr>
          <p:cNvSpPr txBox="1"/>
          <p:nvPr/>
        </p:nvSpPr>
        <p:spPr>
          <a:xfrm>
            <a:off x="2338143" y="3609554"/>
            <a:ext cx="1811592" cy="646331"/>
          </a:xfrm>
          <a:prstGeom prst="rect">
            <a:avLst/>
          </a:prstGeom>
          <a:noFill/>
        </p:spPr>
        <p:txBody>
          <a:bodyPr wrap="square" rtlCol="0">
            <a:spAutoFit/>
          </a:bodyPr>
          <a:lstStyle/>
          <a:p>
            <a:r>
              <a:rPr lang="en-US" dirty="0"/>
              <a:t>1856 Eunice Newton Foote</a:t>
            </a:r>
          </a:p>
        </p:txBody>
      </p:sp>
      <p:sp>
        <p:nvSpPr>
          <p:cNvPr id="16" name="TextBox 15">
            <a:extLst>
              <a:ext uri="{FF2B5EF4-FFF2-40B4-BE49-F238E27FC236}">
                <a16:creationId xmlns:a16="http://schemas.microsoft.com/office/drawing/2014/main" id="{157D61F0-CFBD-4771-986D-345BECF3D877}"/>
              </a:ext>
            </a:extLst>
          </p:cNvPr>
          <p:cNvSpPr txBox="1"/>
          <p:nvPr/>
        </p:nvSpPr>
        <p:spPr>
          <a:xfrm>
            <a:off x="2076227" y="1017102"/>
            <a:ext cx="2117927" cy="2372837"/>
          </a:xfrm>
          <a:prstGeom prst="rect">
            <a:avLst/>
          </a:prstGeom>
          <a:noFill/>
          <a:ln>
            <a:solidFill>
              <a:schemeClr val="accent1"/>
            </a:solidFill>
          </a:ln>
        </p:spPr>
        <p:txBody>
          <a:bodyPr wrap="square" rtlCol="0">
            <a:spAutoFit/>
          </a:bodyPr>
          <a:lstStyle/>
          <a:p>
            <a:r>
              <a:rPr lang="en-US" sz="1600" dirty="0"/>
              <a:t>Proved through experimentation that CO2 in the atmosphere is the main gas responsible for atmospheric warming. Also predicted that more CO2 would lead to more warming</a:t>
            </a:r>
            <a:endParaRPr lang="en-US" dirty="0"/>
          </a:p>
        </p:txBody>
      </p:sp>
      <p:sp>
        <p:nvSpPr>
          <p:cNvPr id="17" name="TextBox 16">
            <a:extLst>
              <a:ext uri="{FF2B5EF4-FFF2-40B4-BE49-F238E27FC236}">
                <a16:creationId xmlns:a16="http://schemas.microsoft.com/office/drawing/2014/main" id="{B0AA5664-EE38-4A75-949C-24A48A417683}"/>
              </a:ext>
            </a:extLst>
          </p:cNvPr>
          <p:cNvSpPr txBox="1"/>
          <p:nvPr/>
        </p:nvSpPr>
        <p:spPr>
          <a:xfrm>
            <a:off x="4418318" y="2640759"/>
            <a:ext cx="1270821" cy="646331"/>
          </a:xfrm>
          <a:prstGeom prst="rect">
            <a:avLst/>
          </a:prstGeom>
          <a:noFill/>
        </p:spPr>
        <p:txBody>
          <a:bodyPr wrap="square" rtlCol="0">
            <a:spAutoFit/>
          </a:bodyPr>
          <a:lstStyle/>
          <a:p>
            <a:r>
              <a:rPr lang="en-US" dirty="0"/>
              <a:t>1859 John Tyndall</a:t>
            </a:r>
          </a:p>
        </p:txBody>
      </p:sp>
      <p:sp>
        <p:nvSpPr>
          <p:cNvPr id="18" name="TextBox 17">
            <a:extLst>
              <a:ext uri="{FF2B5EF4-FFF2-40B4-BE49-F238E27FC236}">
                <a16:creationId xmlns:a16="http://schemas.microsoft.com/office/drawing/2014/main" id="{A075560C-3893-44E5-B4D6-F6B5A0260928}"/>
              </a:ext>
            </a:extLst>
          </p:cNvPr>
          <p:cNvSpPr txBox="1"/>
          <p:nvPr/>
        </p:nvSpPr>
        <p:spPr>
          <a:xfrm>
            <a:off x="4200695" y="3469359"/>
            <a:ext cx="1712608" cy="2308324"/>
          </a:xfrm>
          <a:prstGeom prst="rect">
            <a:avLst/>
          </a:prstGeom>
          <a:noFill/>
          <a:ln>
            <a:solidFill>
              <a:schemeClr val="accent1"/>
            </a:solidFill>
          </a:ln>
        </p:spPr>
        <p:txBody>
          <a:bodyPr wrap="square" rtlCol="0">
            <a:spAutoFit/>
          </a:bodyPr>
          <a:lstStyle/>
          <a:p>
            <a:r>
              <a:rPr lang="en-US" sz="1600" dirty="0"/>
              <a:t>Confirmed and expanded on Fourier and Foote’s work. He also connected human activities and increases in heat trapping gasses. </a:t>
            </a:r>
          </a:p>
        </p:txBody>
      </p:sp>
      <p:sp>
        <p:nvSpPr>
          <p:cNvPr id="19" name="TextBox 18">
            <a:extLst>
              <a:ext uri="{FF2B5EF4-FFF2-40B4-BE49-F238E27FC236}">
                <a16:creationId xmlns:a16="http://schemas.microsoft.com/office/drawing/2014/main" id="{6D618145-500A-4580-8465-0EC727ADB074}"/>
              </a:ext>
            </a:extLst>
          </p:cNvPr>
          <p:cNvSpPr txBox="1"/>
          <p:nvPr/>
        </p:nvSpPr>
        <p:spPr>
          <a:xfrm>
            <a:off x="6106529" y="3667827"/>
            <a:ext cx="1394318" cy="646331"/>
          </a:xfrm>
          <a:prstGeom prst="rect">
            <a:avLst/>
          </a:prstGeom>
          <a:noFill/>
        </p:spPr>
        <p:txBody>
          <a:bodyPr wrap="square" rtlCol="0">
            <a:spAutoFit/>
          </a:bodyPr>
          <a:lstStyle/>
          <a:p>
            <a:r>
              <a:rPr lang="en-US" dirty="0"/>
              <a:t>1896 Svante Arrhenius</a:t>
            </a:r>
          </a:p>
        </p:txBody>
      </p:sp>
      <p:sp>
        <p:nvSpPr>
          <p:cNvPr id="20" name="TextBox 19">
            <a:extLst>
              <a:ext uri="{FF2B5EF4-FFF2-40B4-BE49-F238E27FC236}">
                <a16:creationId xmlns:a16="http://schemas.microsoft.com/office/drawing/2014/main" id="{BEDDF4AB-5802-4E31-9EEE-CC3E4BB02D5F}"/>
              </a:ext>
            </a:extLst>
          </p:cNvPr>
          <p:cNvSpPr txBox="1"/>
          <p:nvPr/>
        </p:nvSpPr>
        <p:spPr>
          <a:xfrm>
            <a:off x="5913303" y="1591255"/>
            <a:ext cx="1712608" cy="1815882"/>
          </a:xfrm>
          <a:prstGeom prst="rect">
            <a:avLst/>
          </a:prstGeom>
          <a:noFill/>
          <a:ln>
            <a:solidFill>
              <a:schemeClr val="accent1"/>
            </a:solidFill>
          </a:ln>
        </p:spPr>
        <p:txBody>
          <a:bodyPr wrap="square" rtlCol="0">
            <a:spAutoFit/>
          </a:bodyPr>
          <a:lstStyle/>
          <a:p>
            <a:r>
              <a:rPr lang="en-US" sz="1600" dirty="0"/>
              <a:t>Developed calculations predicting level of warming; double of CO2 would increase temps 5-6 Celsius.</a:t>
            </a:r>
          </a:p>
        </p:txBody>
      </p:sp>
      <p:pic>
        <p:nvPicPr>
          <p:cNvPr id="23" name="Picture 22">
            <a:extLst>
              <a:ext uri="{FF2B5EF4-FFF2-40B4-BE49-F238E27FC236}">
                <a16:creationId xmlns:a16="http://schemas.microsoft.com/office/drawing/2014/main" id="{FEDA6C1B-FB57-40C6-AED9-E9BEE7436E99}"/>
              </a:ext>
            </a:extLst>
          </p:cNvPr>
          <p:cNvPicPr>
            <a:picLocks noChangeAspect="1"/>
          </p:cNvPicPr>
          <p:nvPr/>
        </p:nvPicPr>
        <p:blipFill rotWithShape="1">
          <a:blip r:embed="rId6"/>
          <a:srcRect l="15669" t="-4311" r="22877" b="4311"/>
          <a:stretch/>
        </p:blipFill>
        <p:spPr>
          <a:xfrm>
            <a:off x="2452990" y="4255885"/>
            <a:ext cx="1337419" cy="1281926"/>
          </a:xfrm>
          <a:prstGeom prst="rect">
            <a:avLst/>
          </a:prstGeom>
        </p:spPr>
      </p:pic>
      <p:pic>
        <p:nvPicPr>
          <p:cNvPr id="2050" name="Picture 2" descr="http://sites.rootsweb.com/~irlcar2/John_Tyndall_1.jpg">
            <a:extLst>
              <a:ext uri="{FF2B5EF4-FFF2-40B4-BE49-F238E27FC236}">
                <a16:creationId xmlns:a16="http://schemas.microsoft.com/office/drawing/2014/main" id="{CC40A224-D09F-4EBF-BAB8-91141D665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9128" y="1080317"/>
            <a:ext cx="1270821" cy="16071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7F45F4A-3AC1-4FF8-BE45-FC1609EE7DD7}"/>
              </a:ext>
            </a:extLst>
          </p:cNvPr>
          <p:cNvPicPr>
            <a:picLocks noChangeAspect="1"/>
          </p:cNvPicPr>
          <p:nvPr/>
        </p:nvPicPr>
        <p:blipFill>
          <a:blip r:embed="rId8"/>
          <a:stretch>
            <a:fillRect/>
          </a:stretch>
        </p:blipFill>
        <p:spPr>
          <a:xfrm>
            <a:off x="6005922" y="4323945"/>
            <a:ext cx="1594915" cy="1849772"/>
          </a:xfrm>
          <a:prstGeom prst="rect">
            <a:avLst/>
          </a:prstGeom>
        </p:spPr>
      </p:pic>
      <p:sp>
        <p:nvSpPr>
          <p:cNvPr id="25" name="Rectangle 24">
            <a:extLst>
              <a:ext uri="{FF2B5EF4-FFF2-40B4-BE49-F238E27FC236}">
                <a16:creationId xmlns:a16="http://schemas.microsoft.com/office/drawing/2014/main" id="{551F17EA-E82D-4236-95F8-402B15B7EFA9}"/>
              </a:ext>
            </a:extLst>
          </p:cNvPr>
          <p:cNvSpPr/>
          <p:nvPr/>
        </p:nvSpPr>
        <p:spPr>
          <a:xfrm>
            <a:off x="189571" y="5836795"/>
            <a:ext cx="3984118" cy="523220"/>
          </a:xfrm>
          <a:prstGeom prst="rect">
            <a:avLst/>
          </a:prstGeom>
        </p:spPr>
        <p:txBody>
          <a:bodyPr wrap="square">
            <a:spAutoFit/>
          </a:bodyPr>
          <a:lstStyle/>
          <a:p>
            <a:r>
              <a:rPr lang="en-US" sz="1400" dirty="0">
                <a:hlinkClick r:id="rId9"/>
              </a:rPr>
              <a:t>https://blog.ucsusa.org/katharine-hayhoe/climate-science-its-a-lot-older-than-you-think</a:t>
            </a:r>
            <a:r>
              <a:rPr lang="en-US" sz="1400" dirty="0"/>
              <a:t> </a:t>
            </a:r>
          </a:p>
        </p:txBody>
      </p:sp>
    </p:spTree>
    <p:extLst>
      <p:ext uri="{BB962C8B-B14F-4D97-AF65-F5344CB8AC3E}">
        <p14:creationId xmlns:p14="http://schemas.microsoft.com/office/powerpoint/2010/main" val="3554098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A8DB-ACCE-4E43-88A5-DDFD59A59114}"/>
              </a:ext>
            </a:extLst>
          </p:cNvPr>
          <p:cNvSpPr>
            <a:spLocks noGrp="1"/>
          </p:cNvSpPr>
          <p:nvPr>
            <p:ph type="title"/>
          </p:nvPr>
        </p:nvSpPr>
        <p:spPr>
          <a:xfrm>
            <a:off x="838200" y="261629"/>
            <a:ext cx="10515600" cy="732155"/>
          </a:xfrm>
        </p:spPr>
        <p:txBody>
          <a:bodyPr>
            <a:noAutofit/>
          </a:bodyPr>
          <a:lstStyle/>
          <a:p>
            <a:pPr algn="ctr"/>
            <a:r>
              <a:rPr lang="en-US" sz="4800" b="1" dirty="0"/>
              <a:t>Landfill</a:t>
            </a:r>
          </a:p>
        </p:txBody>
      </p:sp>
      <p:sp>
        <p:nvSpPr>
          <p:cNvPr id="3" name="Content Placeholder 2">
            <a:extLst>
              <a:ext uri="{FF2B5EF4-FFF2-40B4-BE49-F238E27FC236}">
                <a16:creationId xmlns:a16="http://schemas.microsoft.com/office/drawing/2014/main" id="{461123A5-7561-43DE-8EAB-26DFA1C59346}"/>
              </a:ext>
            </a:extLst>
          </p:cNvPr>
          <p:cNvSpPr>
            <a:spLocks noGrp="1"/>
          </p:cNvSpPr>
          <p:nvPr>
            <p:ph idx="1"/>
          </p:nvPr>
        </p:nvSpPr>
        <p:spPr>
          <a:xfrm>
            <a:off x="84909" y="1398494"/>
            <a:ext cx="6720840" cy="4936992"/>
          </a:xfrm>
        </p:spPr>
        <p:txBody>
          <a:bodyPr>
            <a:noAutofit/>
          </a:bodyPr>
          <a:lstStyle/>
          <a:p>
            <a:pPr marL="0" indent="0">
              <a:buNone/>
            </a:pPr>
            <a:r>
              <a:rPr lang="en-US" dirty="0"/>
              <a:t>Landfill emissions are estimated at 8% of the total county emissions.</a:t>
            </a:r>
          </a:p>
          <a:p>
            <a:pPr marL="0" indent="0">
              <a:buNone/>
            </a:pPr>
            <a:endParaRPr lang="en-US" dirty="0"/>
          </a:p>
          <a:p>
            <a:pPr>
              <a:buFontTx/>
              <a:buChar char="-"/>
            </a:pPr>
            <a:r>
              <a:rPr lang="en-US" dirty="0"/>
              <a:t>Emissions from landfill are primarily from decomposing organic waste which is emitted as methane</a:t>
            </a:r>
          </a:p>
          <a:p>
            <a:pPr>
              <a:buFontTx/>
              <a:buChar char="-"/>
            </a:pPr>
            <a:endParaRPr lang="en-US" dirty="0"/>
          </a:p>
          <a:p>
            <a:pPr>
              <a:buFontTx/>
              <a:buChar char="-"/>
            </a:pPr>
            <a:r>
              <a:rPr lang="en-US" dirty="0"/>
              <a:t>Annually we each contribute an average of 1 metric ton or 3.9 cubic yards of waste to the landfill</a:t>
            </a:r>
          </a:p>
          <a:p>
            <a:pPr>
              <a:buFontTx/>
              <a:buChar char="-"/>
            </a:pPr>
            <a:endParaRPr lang="en-US" dirty="0"/>
          </a:p>
          <a:p>
            <a:pPr marL="0" indent="0">
              <a:buNone/>
            </a:pPr>
            <a:endParaRPr lang="en-US" dirty="0"/>
          </a:p>
        </p:txBody>
      </p:sp>
      <p:graphicFrame>
        <p:nvGraphicFramePr>
          <p:cNvPr id="4" name="Object 3">
            <a:extLst>
              <a:ext uri="{FF2B5EF4-FFF2-40B4-BE49-F238E27FC236}">
                <a16:creationId xmlns:a16="http://schemas.microsoft.com/office/drawing/2014/main" id="{FE45CEEF-B1CB-4D13-89FC-40890DE1FC8B}"/>
              </a:ext>
            </a:extLst>
          </p:cNvPr>
          <p:cNvGraphicFramePr>
            <a:graphicFrameLocks noChangeAspect="1"/>
          </p:cNvGraphicFramePr>
          <p:nvPr>
            <p:extLst>
              <p:ext uri="{D42A27DB-BD31-4B8C-83A1-F6EECF244321}">
                <p14:modId xmlns:p14="http://schemas.microsoft.com/office/powerpoint/2010/main" val="1961611903"/>
              </p:ext>
            </p:extLst>
          </p:nvPr>
        </p:nvGraphicFramePr>
        <p:xfrm>
          <a:off x="7488554" y="881809"/>
          <a:ext cx="4137389" cy="5714562"/>
        </p:xfrm>
        <a:graphic>
          <a:graphicData uri="http://schemas.openxmlformats.org/presentationml/2006/ole">
            <mc:AlternateContent xmlns:mc="http://schemas.openxmlformats.org/markup-compatibility/2006">
              <mc:Choice xmlns:v="urn:schemas-microsoft-com:vml" Requires="v">
                <p:oleObj spid="_x0000_s1077" name="Worksheet" r:id="rId4" imgW="2610049" imgH="3967307" progId="Excel.Sheet.12">
                  <p:embed/>
                </p:oleObj>
              </mc:Choice>
              <mc:Fallback>
                <p:oleObj name="Worksheet" r:id="rId4" imgW="2610049" imgH="3967307" progId="Excel.Sheet.12">
                  <p:embed/>
                  <p:pic>
                    <p:nvPicPr>
                      <p:cNvPr id="0" name=""/>
                      <p:cNvPicPr/>
                      <p:nvPr/>
                    </p:nvPicPr>
                    <p:blipFill>
                      <a:blip r:embed="rId5"/>
                      <a:stretch>
                        <a:fillRect/>
                      </a:stretch>
                    </p:blipFill>
                    <p:spPr>
                      <a:xfrm>
                        <a:off x="7488554" y="881809"/>
                        <a:ext cx="4137389" cy="5714562"/>
                      </a:xfrm>
                      <a:prstGeom prst="rect">
                        <a:avLst/>
                      </a:prstGeom>
                    </p:spPr>
                  </p:pic>
                </p:oleObj>
              </mc:Fallback>
            </mc:AlternateContent>
          </a:graphicData>
        </a:graphic>
      </p:graphicFrame>
    </p:spTree>
    <p:extLst>
      <p:ext uri="{BB962C8B-B14F-4D97-AF65-F5344CB8AC3E}">
        <p14:creationId xmlns:p14="http://schemas.microsoft.com/office/powerpoint/2010/main" val="2510992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3986-258E-480F-B9AF-A657ECE880DE}"/>
              </a:ext>
            </a:extLst>
          </p:cNvPr>
          <p:cNvSpPr>
            <a:spLocks noGrp="1"/>
          </p:cNvSpPr>
          <p:nvPr>
            <p:ph type="title"/>
          </p:nvPr>
        </p:nvSpPr>
        <p:spPr/>
        <p:txBody>
          <a:bodyPr/>
          <a:lstStyle/>
          <a:p>
            <a:pPr algn="ctr"/>
            <a:r>
              <a:rPr lang="en-US" b="1" dirty="0">
                <a:latin typeface="+mn-lt"/>
              </a:rPr>
              <a:t>Emissions Forecast </a:t>
            </a:r>
            <a:br>
              <a:rPr lang="en-US" b="1" dirty="0">
                <a:latin typeface="+mn-lt"/>
              </a:rPr>
            </a:br>
            <a:r>
              <a:rPr lang="en-US" sz="2800" b="1" dirty="0">
                <a:latin typeface="+mn-lt"/>
              </a:rPr>
              <a:t>2019</a:t>
            </a:r>
            <a:r>
              <a:rPr lang="en-US" sz="3200" b="1" dirty="0">
                <a:latin typeface="+mn-lt"/>
              </a:rPr>
              <a:t> </a:t>
            </a:r>
            <a:r>
              <a:rPr lang="en-US" sz="2800" b="1" dirty="0">
                <a:latin typeface="+mn-lt"/>
              </a:rPr>
              <a:t>Current Policies</a:t>
            </a:r>
            <a:endParaRPr lang="en-US" b="1" dirty="0">
              <a:latin typeface="+mn-lt"/>
            </a:endParaRPr>
          </a:p>
        </p:txBody>
      </p:sp>
      <p:sp>
        <p:nvSpPr>
          <p:cNvPr id="5" name="Text Placeholder 4">
            <a:extLst>
              <a:ext uri="{FF2B5EF4-FFF2-40B4-BE49-F238E27FC236}">
                <a16:creationId xmlns:a16="http://schemas.microsoft.com/office/drawing/2014/main" id="{0E278303-D7EF-4C7D-A872-D7E2B6019477}"/>
              </a:ext>
            </a:extLst>
          </p:cNvPr>
          <p:cNvSpPr>
            <a:spLocks noGrp="1"/>
          </p:cNvSpPr>
          <p:nvPr>
            <p:ph type="body" idx="1"/>
          </p:nvPr>
        </p:nvSpPr>
        <p:spPr>
          <a:xfrm>
            <a:off x="339103" y="1690688"/>
            <a:ext cx="3129512" cy="3357369"/>
          </a:xfrm>
        </p:spPr>
        <p:txBody>
          <a:bodyPr>
            <a:normAutofit/>
          </a:bodyPr>
          <a:lstStyle/>
          <a:p>
            <a:pPr algn="ctr"/>
            <a:r>
              <a:rPr lang="en-US" b="0" dirty="0"/>
              <a:t>Emissions are projected to decrease by 6% by 2030 under current policies.</a:t>
            </a:r>
          </a:p>
          <a:p>
            <a:r>
              <a:rPr lang="en-US" sz="2000" b="0" u="sng" dirty="0"/>
              <a:t>Emissions change by sector:</a:t>
            </a:r>
          </a:p>
          <a:p>
            <a:pPr>
              <a:spcBef>
                <a:spcPts val="0"/>
              </a:spcBef>
            </a:pPr>
            <a:r>
              <a:rPr lang="en-US" sz="1800" b="0" dirty="0">
                <a:highlight>
                  <a:srgbClr val="00FF00"/>
                </a:highlight>
              </a:rPr>
              <a:t>-Residential - 9%</a:t>
            </a:r>
          </a:p>
          <a:p>
            <a:pPr>
              <a:spcBef>
                <a:spcPts val="0"/>
              </a:spcBef>
            </a:pPr>
            <a:r>
              <a:rPr lang="en-US" sz="1800" b="0" dirty="0"/>
              <a:t>-Commercial 9%</a:t>
            </a:r>
          </a:p>
          <a:p>
            <a:pPr>
              <a:spcBef>
                <a:spcPts val="0"/>
              </a:spcBef>
            </a:pPr>
            <a:r>
              <a:rPr lang="en-US" sz="1800" b="0" dirty="0">
                <a:highlight>
                  <a:srgbClr val="00FF00"/>
                </a:highlight>
              </a:rPr>
              <a:t>-Surface travel - 25%</a:t>
            </a:r>
          </a:p>
          <a:p>
            <a:pPr>
              <a:spcBef>
                <a:spcPts val="0"/>
              </a:spcBef>
            </a:pPr>
            <a:r>
              <a:rPr lang="en-US" sz="1800" b="0" dirty="0"/>
              <a:t>-Air travel 21%</a:t>
            </a:r>
          </a:p>
          <a:p>
            <a:pPr>
              <a:spcBef>
                <a:spcPts val="0"/>
              </a:spcBef>
            </a:pPr>
            <a:r>
              <a:rPr lang="en-US" sz="1800" b="0" dirty="0"/>
              <a:t>-Landfill 21% </a:t>
            </a:r>
          </a:p>
        </p:txBody>
      </p:sp>
      <p:graphicFrame>
        <p:nvGraphicFramePr>
          <p:cNvPr id="16" name="Content Placeholder 15">
            <a:extLst>
              <a:ext uri="{FF2B5EF4-FFF2-40B4-BE49-F238E27FC236}">
                <a16:creationId xmlns:a16="http://schemas.microsoft.com/office/drawing/2014/main" id="{0C8C76C0-6B8D-4432-A325-6268C685FAC1}"/>
              </a:ext>
            </a:extLst>
          </p:cNvPr>
          <p:cNvGraphicFramePr>
            <a:graphicFrameLocks noGrp="1"/>
          </p:cNvGraphicFramePr>
          <p:nvPr>
            <p:ph sz="half" idx="2"/>
          </p:nvPr>
        </p:nvGraphicFramePr>
        <p:xfrm>
          <a:off x="3605349" y="1815922"/>
          <a:ext cx="8503920" cy="467695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5147DE9-9A9C-4A3B-B37B-95683C3F5BA8}"/>
              </a:ext>
            </a:extLst>
          </p:cNvPr>
          <p:cNvSpPr txBox="1"/>
          <p:nvPr/>
        </p:nvSpPr>
        <p:spPr>
          <a:xfrm>
            <a:off x="376947" y="5173291"/>
            <a:ext cx="3402564" cy="1200329"/>
          </a:xfrm>
          <a:prstGeom prst="rect">
            <a:avLst/>
          </a:prstGeom>
          <a:noFill/>
        </p:spPr>
        <p:txBody>
          <a:bodyPr wrap="square" rtlCol="0">
            <a:spAutoFit/>
          </a:bodyPr>
          <a:lstStyle/>
          <a:p>
            <a:r>
              <a:rPr lang="en-US" u="sng" dirty="0"/>
              <a:t>Population growth:</a:t>
            </a:r>
          </a:p>
          <a:p>
            <a:r>
              <a:rPr lang="en-US" dirty="0"/>
              <a:t>-approx. 3100 people</a:t>
            </a:r>
          </a:p>
          <a:p>
            <a:r>
              <a:rPr lang="en-US" dirty="0"/>
              <a:t>-21% growth from 2015</a:t>
            </a:r>
          </a:p>
          <a:p>
            <a:r>
              <a:rPr lang="en-US" dirty="0"/>
              <a:t>-1471 additional residential units</a:t>
            </a:r>
          </a:p>
        </p:txBody>
      </p:sp>
    </p:spTree>
    <p:extLst>
      <p:ext uri="{BB962C8B-B14F-4D97-AF65-F5344CB8AC3E}">
        <p14:creationId xmlns:p14="http://schemas.microsoft.com/office/powerpoint/2010/main" val="1010297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141E-D0CD-43AC-8A59-7D12200956DD}"/>
              </a:ext>
            </a:extLst>
          </p:cNvPr>
          <p:cNvSpPr>
            <a:spLocks noGrp="1"/>
          </p:cNvSpPr>
          <p:nvPr>
            <p:ph type="title" idx="4294967295"/>
          </p:nvPr>
        </p:nvSpPr>
        <p:spPr>
          <a:xfrm>
            <a:off x="0" y="201613"/>
            <a:ext cx="10515600" cy="796925"/>
          </a:xfrm>
        </p:spPr>
        <p:txBody>
          <a:bodyPr>
            <a:normAutofit fontScale="90000"/>
          </a:bodyPr>
          <a:lstStyle/>
          <a:p>
            <a:r>
              <a:rPr lang="en-US" dirty="0"/>
              <a:t>Waste: Organic waste diversion from landfill</a:t>
            </a:r>
          </a:p>
        </p:txBody>
      </p:sp>
      <p:sp>
        <p:nvSpPr>
          <p:cNvPr id="5" name="TextBox 4">
            <a:extLst>
              <a:ext uri="{FF2B5EF4-FFF2-40B4-BE49-F238E27FC236}">
                <a16:creationId xmlns:a16="http://schemas.microsoft.com/office/drawing/2014/main" id="{4246FE45-923F-413B-A7E9-4FB2796B63C6}"/>
              </a:ext>
            </a:extLst>
          </p:cNvPr>
          <p:cNvSpPr txBox="1"/>
          <p:nvPr/>
        </p:nvSpPr>
        <p:spPr>
          <a:xfrm>
            <a:off x="838200" y="877328"/>
            <a:ext cx="9220200" cy="646331"/>
          </a:xfrm>
          <a:prstGeom prst="rect">
            <a:avLst/>
          </a:prstGeom>
          <a:noFill/>
        </p:spPr>
        <p:txBody>
          <a:bodyPr wrap="square" rtlCol="0">
            <a:spAutoFit/>
          </a:bodyPr>
          <a:lstStyle/>
          <a:p>
            <a:r>
              <a:rPr lang="en-US" dirty="0"/>
              <a:t>By 2030 Divert 100% organic waste from landfill</a:t>
            </a:r>
          </a:p>
          <a:p>
            <a:r>
              <a:rPr lang="en-US" sz="1200" dirty="0"/>
              <a:t>Could reduce waste emissions by 50% or about 13,000 mt</a:t>
            </a:r>
            <a:r>
              <a:rPr lang="en-US" dirty="0"/>
              <a:t>.</a:t>
            </a:r>
          </a:p>
        </p:txBody>
      </p:sp>
      <p:graphicFrame>
        <p:nvGraphicFramePr>
          <p:cNvPr id="7" name="Chart 6">
            <a:extLst>
              <a:ext uri="{FF2B5EF4-FFF2-40B4-BE49-F238E27FC236}">
                <a16:creationId xmlns:a16="http://schemas.microsoft.com/office/drawing/2014/main" id="{0C8C76C0-6B8D-4432-A325-6268C685FAC1}"/>
              </a:ext>
            </a:extLst>
          </p:cNvPr>
          <p:cNvGraphicFramePr>
            <a:graphicFrameLocks/>
          </p:cNvGraphicFramePr>
          <p:nvPr>
            <p:extLst>
              <p:ext uri="{D42A27DB-BD31-4B8C-83A1-F6EECF244321}">
                <p14:modId xmlns:p14="http://schemas.microsoft.com/office/powerpoint/2010/main" val="2877966176"/>
              </p:ext>
            </p:extLst>
          </p:nvPr>
        </p:nvGraphicFramePr>
        <p:xfrm>
          <a:off x="301214" y="1523658"/>
          <a:ext cx="11672047" cy="49524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1620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141E-D0CD-43AC-8A59-7D12200956DD}"/>
              </a:ext>
            </a:extLst>
          </p:cNvPr>
          <p:cNvSpPr>
            <a:spLocks noGrp="1"/>
          </p:cNvSpPr>
          <p:nvPr>
            <p:ph type="title"/>
          </p:nvPr>
        </p:nvSpPr>
        <p:spPr>
          <a:xfrm>
            <a:off x="838200" y="201839"/>
            <a:ext cx="10515600" cy="797265"/>
          </a:xfrm>
        </p:spPr>
        <p:txBody>
          <a:bodyPr/>
          <a:lstStyle/>
          <a:p>
            <a:r>
              <a:rPr lang="en-US" dirty="0"/>
              <a:t>Aggregate of all goals</a:t>
            </a:r>
          </a:p>
        </p:txBody>
      </p:sp>
      <p:pic>
        <p:nvPicPr>
          <p:cNvPr id="3" name="Picture 2">
            <a:extLst>
              <a:ext uri="{FF2B5EF4-FFF2-40B4-BE49-F238E27FC236}">
                <a16:creationId xmlns:a16="http://schemas.microsoft.com/office/drawing/2014/main" id="{59BE06E6-5EC8-4BF5-A259-4413763FAE87}"/>
              </a:ext>
            </a:extLst>
          </p:cNvPr>
          <p:cNvPicPr>
            <a:picLocks noChangeAspect="1"/>
          </p:cNvPicPr>
          <p:nvPr/>
        </p:nvPicPr>
        <p:blipFill>
          <a:blip r:embed="rId3"/>
          <a:stretch>
            <a:fillRect/>
          </a:stretch>
        </p:blipFill>
        <p:spPr>
          <a:xfrm>
            <a:off x="0" y="999104"/>
            <a:ext cx="12192000" cy="5280169"/>
          </a:xfrm>
          <a:prstGeom prst="rect">
            <a:avLst/>
          </a:prstGeom>
        </p:spPr>
      </p:pic>
    </p:spTree>
    <p:extLst>
      <p:ext uri="{BB962C8B-B14F-4D97-AF65-F5344CB8AC3E}">
        <p14:creationId xmlns:p14="http://schemas.microsoft.com/office/powerpoint/2010/main" val="356660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57532-993D-5741-8553-337B514FC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916" y="108990"/>
            <a:ext cx="8752168" cy="6178002"/>
          </a:xfrm>
          <a:prstGeom prst="rect">
            <a:avLst/>
          </a:prstGeom>
        </p:spPr>
      </p:pic>
    </p:spTree>
    <p:extLst>
      <p:ext uri="{BB962C8B-B14F-4D97-AF65-F5344CB8AC3E}">
        <p14:creationId xmlns:p14="http://schemas.microsoft.com/office/powerpoint/2010/main" val="1378196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C13CB-6C1C-4786-A4FA-09D561DC8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931" y="-10550"/>
            <a:ext cx="6319096" cy="6319096"/>
          </a:xfrm>
          <a:prstGeom prst="rect">
            <a:avLst/>
          </a:prstGeom>
        </p:spPr>
      </p:pic>
      <p:sp>
        <p:nvSpPr>
          <p:cNvPr id="5" name="TextBox 4">
            <a:extLst>
              <a:ext uri="{FF2B5EF4-FFF2-40B4-BE49-F238E27FC236}">
                <a16:creationId xmlns:a16="http://schemas.microsoft.com/office/drawing/2014/main" id="{81F8597B-F9BE-4EA7-921F-841CA5B2D67E}"/>
              </a:ext>
            </a:extLst>
          </p:cNvPr>
          <p:cNvSpPr txBox="1"/>
          <p:nvPr/>
        </p:nvSpPr>
        <p:spPr>
          <a:xfrm>
            <a:off x="2419684" y="5229095"/>
            <a:ext cx="3006247" cy="830997"/>
          </a:xfrm>
          <a:prstGeom prst="rect">
            <a:avLst/>
          </a:prstGeom>
          <a:noFill/>
        </p:spPr>
        <p:txBody>
          <a:bodyPr wrap="square" rtlCol="0">
            <a:spAutoFit/>
          </a:bodyPr>
          <a:lstStyle/>
          <a:p>
            <a:r>
              <a:rPr lang="en-US" sz="1200" dirty="0"/>
              <a:t>Source: Washington Post, Aug. 7, 2020 </a:t>
            </a:r>
            <a:r>
              <a:rPr lang="en-US" sz="1200" dirty="0">
                <a:hlinkClick r:id="rId3"/>
              </a:rPr>
              <a:t>https://www.washingtonpost.com/graphics/2020/national/climate-environment/climate-change-colorado-utah-hot-spot/</a:t>
            </a:r>
            <a:r>
              <a:rPr lang="en-US" sz="1200" dirty="0"/>
              <a:t> </a:t>
            </a:r>
          </a:p>
        </p:txBody>
      </p:sp>
      <p:sp>
        <p:nvSpPr>
          <p:cNvPr id="6" name="TextBox 5">
            <a:extLst>
              <a:ext uri="{FF2B5EF4-FFF2-40B4-BE49-F238E27FC236}">
                <a16:creationId xmlns:a16="http://schemas.microsoft.com/office/drawing/2014/main" id="{1B0F9BA6-DBF8-405E-8FD1-9B0DB36CEA50}"/>
              </a:ext>
            </a:extLst>
          </p:cNvPr>
          <p:cNvSpPr txBox="1"/>
          <p:nvPr/>
        </p:nvSpPr>
        <p:spPr>
          <a:xfrm>
            <a:off x="388307" y="1628905"/>
            <a:ext cx="4058433" cy="3170099"/>
          </a:xfrm>
          <a:prstGeom prst="rect">
            <a:avLst/>
          </a:prstGeom>
          <a:noFill/>
        </p:spPr>
        <p:txBody>
          <a:bodyPr wrap="square" rtlCol="0">
            <a:spAutoFit/>
          </a:bodyPr>
          <a:lstStyle/>
          <a:p>
            <a:r>
              <a:rPr lang="en-US" sz="2000" dirty="0"/>
              <a:t>Parts of the Western Slope are already seeing average temperatures rise more than 2.5 Celsius</a:t>
            </a:r>
          </a:p>
          <a:p>
            <a:endParaRPr lang="en-US" sz="2000" dirty="0"/>
          </a:p>
          <a:p>
            <a:r>
              <a:rPr lang="en-US" sz="2000" dirty="0"/>
              <a:t>The commitments at the Paris accords would limit warming to +3 C.</a:t>
            </a:r>
          </a:p>
          <a:p>
            <a:endParaRPr lang="en-US" sz="2000" dirty="0"/>
          </a:p>
          <a:p>
            <a:r>
              <a:rPr lang="en-US" sz="2000" dirty="0"/>
              <a:t>Scientists say we need more aggressive goals to limit warming to +1.5 C to avoid the worst impacts</a:t>
            </a:r>
          </a:p>
        </p:txBody>
      </p:sp>
      <p:sp>
        <p:nvSpPr>
          <p:cNvPr id="7" name="TextBox 6">
            <a:extLst>
              <a:ext uri="{FF2B5EF4-FFF2-40B4-BE49-F238E27FC236}">
                <a16:creationId xmlns:a16="http://schemas.microsoft.com/office/drawing/2014/main" id="{441655AF-2542-4033-8A39-ECA3555551C4}"/>
              </a:ext>
            </a:extLst>
          </p:cNvPr>
          <p:cNvSpPr txBox="1"/>
          <p:nvPr/>
        </p:nvSpPr>
        <p:spPr>
          <a:xfrm>
            <a:off x="388307" y="325677"/>
            <a:ext cx="5148197" cy="1077218"/>
          </a:xfrm>
          <a:prstGeom prst="rect">
            <a:avLst/>
          </a:prstGeom>
          <a:noFill/>
        </p:spPr>
        <p:txBody>
          <a:bodyPr wrap="square" rtlCol="0">
            <a:spAutoFit/>
          </a:bodyPr>
          <a:lstStyle/>
          <a:p>
            <a:r>
              <a:rPr lang="en-US" sz="3200" dirty="0"/>
              <a:t>Climate Change is </a:t>
            </a:r>
            <a:r>
              <a:rPr lang="en-US" sz="3200" b="1" dirty="0"/>
              <a:t>Happening</a:t>
            </a:r>
            <a:r>
              <a:rPr lang="en-US" sz="3200" dirty="0"/>
              <a:t> and is </a:t>
            </a:r>
            <a:r>
              <a:rPr lang="en-US" sz="3200" b="1" dirty="0"/>
              <a:t>Measurable</a:t>
            </a:r>
          </a:p>
        </p:txBody>
      </p:sp>
    </p:spTree>
    <p:extLst>
      <p:ext uri="{BB962C8B-B14F-4D97-AF65-F5344CB8AC3E}">
        <p14:creationId xmlns:p14="http://schemas.microsoft.com/office/powerpoint/2010/main" val="1763827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B786A-CE40-4F12-9B95-03A8ABCB8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40" y="160978"/>
            <a:ext cx="10405920" cy="6179566"/>
          </a:xfrm>
          <a:prstGeom prst="rect">
            <a:avLst/>
          </a:prstGeom>
        </p:spPr>
      </p:pic>
      <p:sp>
        <p:nvSpPr>
          <p:cNvPr id="2" name="TextBox 1">
            <a:extLst>
              <a:ext uri="{FF2B5EF4-FFF2-40B4-BE49-F238E27FC236}">
                <a16:creationId xmlns:a16="http://schemas.microsoft.com/office/drawing/2014/main" id="{22D9BE25-BBCE-417C-8C7D-FEA003036237}"/>
              </a:ext>
            </a:extLst>
          </p:cNvPr>
          <p:cNvSpPr txBox="1"/>
          <p:nvPr/>
        </p:nvSpPr>
        <p:spPr>
          <a:xfrm>
            <a:off x="1040525" y="6420023"/>
            <a:ext cx="3993931" cy="276999"/>
          </a:xfrm>
          <a:prstGeom prst="rect">
            <a:avLst/>
          </a:prstGeom>
          <a:noFill/>
        </p:spPr>
        <p:txBody>
          <a:bodyPr wrap="square" rtlCol="0">
            <a:spAutoFit/>
          </a:bodyPr>
          <a:lstStyle/>
          <a:p>
            <a:r>
              <a:rPr lang="en-US" sz="1200" dirty="0"/>
              <a:t>2018, IPCC SR15, “Summary for Policymakers”</a:t>
            </a:r>
          </a:p>
        </p:txBody>
      </p:sp>
    </p:spTree>
    <p:extLst>
      <p:ext uri="{BB962C8B-B14F-4D97-AF65-F5344CB8AC3E}">
        <p14:creationId xmlns:p14="http://schemas.microsoft.com/office/powerpoint/2010/main" val="22229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A068A57-0662-47DA-8C8F-68D259512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584" y="971261"/>
            <a:ext cx="9525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8EE3D7-9B69-4EE6-A00C-148D4535E849}"/>
              </a:ext>
            </a:extLst>
          </p:cNvPr>
          <p:cNvSpPr/>
          <p:nvPr/>
        </p:nvSpPr>
        <p:spPr>
          <a:xfrm>
            <a:off x="414901" y="5860456"/>
            <a:ext cx="5087868" cy="369332"/>
          </a:xfrm>
          <a:prstGeom prst="rect">
            <a:avLst/>
          </a:prstGeom>
        </p:spPr>
        <p:txBody>
          <a:bodyPr wrap="none">
            <a:spAutoFit/>
          </a:bodyPr>
          <a:lstStyle/>
          <a:p>
            <a:r>
              <a:rPr lang="en-US" dirty="0">
                <a:hlinkClick r:id="rId4"/>
              </a:rPr>
              <a:t>https://www.ncdc.noaa.gov/billions/time-series/US</a:t>
            </a:r>
            <a:r>
              <a:rPr lang="en-US" dirty="0"/>
              <a:t> </a:t>
            </a:r>
          </a:p>
        </p:txBody>
      </p:sp>
      <p:sp>
        <p:nvSpPr>
          <p:cNvPr id="3" name="TextBox 2">
            <a:extLst>
              <a:ext uri="{FF2B5EF4-FFF2-40B4-BE49-F238E27FC236}">
                <a16:creationId xmlns:a16="http://schemas.microsoft.com/office/drawing/2014/main" id="{EB8179FE-C143-49D0-BF15-88ACA6CAFBAD}"/>
              </a:ext>
            </a:extLst>
          </p:cNvPr>
          <p:cNvSpPr txBox="1"/>
          <p:nvPr/>
        </p:nvSpPr>
        <p:spPr>
          <a:xfrm>
            <a:off x="1260584" y="136681"/>
            <a:ext cx="9670831" cy="707886"/>
          </a:xfrm>
          <a:prstGeom prst="rect">
            <a:avLst/>
          </a:prstGeom>
          <a:noFill/>
        </p:spPr>
        <p:txBody>
          <a:bodyPr wrap="square" rtlCol="0">
            <a:spAutoFit/>
          </a:bodyPr>
          <a:lstStyle/>
          <a:p>
            <a:pPr algn="ctr"/>
            <a:r>
              <a:rPr lang="en-US" sz="4000" dirty="0"/>
              <a:t>Costs of Climate Change Unsustainable </a:t>
            </a:r>
          </a:p>
        </p:txBody>
      </p:sp>
    </p:spTree>
    <p:extLst>
      <p:ext uri="{BB962C8B-B14F-4D97-AF65-F5344CB8AC3E}">
        <p14:creationId xmlns:p14="http://schemas.microsoft.com/office/powerpoint/2010/main" val="71228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4157B-E7C7-46E4-8558-0DEE8660D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707" y="135618"/>
            <a:ext cx="8712586" cy="6150061"/>
          </a:xfrm>
          <a:prstGeom prst="rect">
            <a:avLst/>
          </a:prstGeom>
        </p:spPr>
      </p:pic>
    </p:spTree>
    <p:extLst>
      <p:ext uri="{BB962C8B-B14F-4D97-AF65-F5344CB8AC3E}">
        <p14:creationId xmlns:p14="http://schemas.microsoft.com/office/powerpoint/2010/main" val="101271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7735-284E-478B-99F0-9D33346E4B02}"/>
              </a:ext>
            </a:extLst>
          </p:cNvPr>
          <p:cNvSpPr>
            <a:spLocks noGrp="1"/>
          </p:cNvSpPr>
          <p:nvPr>
            <p:ph type="title" idx="4294967295"/>
          </p:nvPr>
        </p:nvSpPr>
        <p:spPr>
          <a:xfrm>
            <a:off x="882650" y="-155827"/>
            <a:ext cx="10426700" cy="862013"/>
          </a:xfrm>
        </p:spPr>
        <p:txBody>
          <a:bodyPr/>
          <a:lstStyle/>
          <a:p>
            <a:pPr algn="ctr"/>
            <a:r>
              <a:rPr lang="en-US" dirty="0"/>
              <a:t>Economy and Emissions have Decoupled</a:t>
            </a:r>
          </a:p>
        </p:txBody>
      </p:sp>
      <p:pic>
        <p:nvPicPr>
          <p:cNvPr id="4" name="Picture 3">
            <a:extLst>
              <a:ext uri="{FF2B5EF4-FFF2-40B4-BE49-F238E27FC236}">
                <a16:creationId xmlns:a16="http://schemas.microsoft.com/office/drawing/2014/main" id="{A4F31899-BDB4-4753-8C49-46EAF8886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849" y="706186"/>
            <a:ext cx="7954302" cy="5614802"/>
          </a:xfrm>
          <a:prstGeom prst="rect">
            <a:avLst/>
          </a:prstGeom>
        </p:spPr>
      </p:pic>
    </p:spTree>
    <p:extLst>
      <p:ext uri="{BB962C8B-B14F-4D97-AF65-F5344CB8AC3E}">
        <p14:creationId xmlns:p14="http://schemas.microsoft.com/office/powerpoint/2010/main" val="123549623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52941</TotalTime>
  <Words>2877</Words>
  <Application>Microsoft Office PowerPoint</Application>
  <PresentationFormat>Widescreen</PresentationFormat>
  <Paragraphs>336</Paragraphs>
  <Slides>33</Slides>
  <Notes>29</Notes>
  <HiddenSlides>4</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Calibri Light</vt:lpstr>
      <vt:lpstr>Wingdings</vt:lpstr>
      <vt:lpstr>Retrospect</vt:lpstr>
      <vt:lpstr>Worksheet</vt:lpstr>
      <vt:lpstr>Gunnison County  Climate Change Mitigation Plan</vt:lpstr>
      <vt:lpstr>Past Efforts</vt:lpstr>
      <vt:lpstr>Climate Science Basics and History</vt:lpstr>
      <vt:lpstr>PowerPoint Presentation</vt:lpstr>
      <vt:lpstr>PowerPoint Presentation</vt:lpstr>
      <vt:lpstr>PowerPoint Presentation</vt:lpstr>
      <vt:lpstr>PowerPoint Presentation</vt:lpstr>
      <vt:lpstr>PowerPoint Presentation</vt:lpstr>
      <vt:lpstr>Economy and Emissions have Decoupled</vt:lpstr>
      <vt:lpstr>PowerPoint Presentation</vt:lpstr>
      <vt:lpstr>PowerPoint Presentation</vt:lpstr>
      <vt:lpstr>Emissions Forecast  2019 Current Policies</vt:lpstr>
      <vt:lpstr>We can reduce emissions significantly</vt:lpstr>
      <vt:lpstr>Electric Utilities</vt:lpstr>
      <vt:lpstr>State of Colorado Electric emissions goals</vt:lpstr>
      <vt:lpstr>County Support of State utility goals</vt:lpstr>
      <vt:lpstr>BUILDINGS </vt:lpstr>
      <vt:lpstr>Buildings</vt:lpstr>
      <vt:lpstr>BUILDINGS Efficiency Residential Buildings and Affordability</vt:lpstr>
      <vt:lpstr>BUILDINGS Fuel Emissions</vt:lpstr>
      <vt:lpstr>Buildings</vt:lpstr>
      <vt:lpstr>County Policy Options for Buildings</vt:lpstr>
      <vt:lpstr>BUILDINGS Efficiency Commercial Buildings</vt:lpstr>
      <vt:lpstr>Major Energy Reductions in County Buildings</vt:lpstr>
      <vt:lpstr>Transportation</vt:lpstr>
      <vt:lpstr>Transportation: RTA bus service</vt:lpstr>
      <vt:lpstr>Colorado ZEV and LEV Standards The adoption of “California” standards in Colorado</vt:lpstr>
      <vt:lpstr>Transportation: reduction in avg. VMT</vt:lpstr>
      <vt:lpstr>County Policy Options Transportation</vt:lpstr>
      <vt:lpstr>Landfill</vt:lpstr>
      <vt:lpstr>Emissions Forecast  2019 Current Policies</vt:lpstr>
      <vt:lpstr>Waste: Organic waste diversion from landfill</vt:lpstr>
      <vt:lpstr>Aggregate of all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Cattles</dc:creator>
  <cp:lastModifiedBy>John Cattles</cp:lastModifiedBy>
  <cp:revision>211</cp:revision>
  <cp:lastPrinted>2020-01-16T22:00:05Z</cp:lastPrinted>
  <dcterms:created xsi:type="dcterms:W3CDTF">2019-07-15T15:04:21Z</dcterms:created>
  <dcterms:modified xsi:type="dcterms:W3CDTF">2021-01-22T18:00:41Z</dcterms:modified>
</cp:coreProperties>
</file>